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0"/>
  </p:notesMasterIdLst>
  <p:sldIdLst>
    <p:sldId id="299" r:id="rId2"/>
    <p:sldId id="300" r:id="rId3"/>
    <p:sldId id="301" r:id="rId4"/>
    <p:sldId id="256" r:id="rId5"/>
    <p:sldId id="258" r:id="rId6"/>
    <p:sldId id="259" r:id="rId7"/>
    <p:sldId id="260" r:id="rId8"/>
    <p:sldId id="298"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97" r:id="rId22"/>
    <p:sldId id="274" r:id="rId23"/>
    <p:sldId id="275" r:id="rId24"/>
    <p:sldId id="276" r:id="rId25"/>
    <p:sldId id="278" r:id="rId26"/>
    <p:sldId id="279" r:id="rId27"/>
    <p:sldId id="302" r:id="rId28"/>
    <p:sldId id="280" r:id="rId29"/>
    <p:sldId id="281" r:id="rId30"/>
    <p:sldId id="282" r:id="rId31"/>
    <p:sldId id="294" r:id="rId32"/>
    <p:sldId id="285" r:id="rId33"/>
    <p:sldId id="286" r:id="rId34"/>
    <p:sldId id="287" r:id="rId35"/>
    <p:sldId id="288" r:id="rId36"/>
    <p:sldId id="289" r:id="rId37"/>
    <p:sldId id="291" r:id="rId38"/>
    <p:sldId id="296" r:id="rId39"/>
  </p:sldIdLst>
  <p:sldSz cx="9144000" cy="5143500" type="screen16x9"/>
  <p:notesSz cx="7104063" cy="10234613"/>
  <p:embeddedFontLst>
    <p:embeddedFont>
      <p:font typeface="BIZ UDPゴシック" panose="020B0400000000000000" pitchFamily="50" charset="-128"/>
      <p:regular r:id="rId41"/>
      <p:bold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a:srgbClr val="F96D47"/>
    <a:srgbClr val="EE52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90FEA3-0B32-467C-AD9E-20F0BB4ABB35}">
  <a:tblStyle styleId="{C490FEA3-0B32-467C-AD9E-20F0BB4ABB35}" styleName="Table_0">
    <a:wholeTbl>
      <a:tcTxStyle b="off" i="off">
        <a:font>
          <a:latin typeface="游ゴシック"/>
          <a:ea typeface="游ゴシック"/>
          <a:cs typeface="游ゴシック"/>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4ABCB116-3D19-4784-B21A-E0CC480C1111}"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6C080DC-E457-4D85-91EE-FCFEF5BCD802}" styleName="Table_2">
    <a:wholeTbl>
      <a:tcTxStyle b="off" i="off">
        <a:font>
          <a:latin typeface="Yu Gothic"/>
          <a:ea typeface="Yu Gothic"/>
          <a:cs typeface="Yu Gothic"/>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53" autoAdjust="0"/>
    <p:restoredTop sz="60672" autoAdjust="0"/>
  </p:normalViewPr>
  <p:slideViewPr>
    <p:cSldViewPr snapToGrid="0">
      <p:cViewPr varScale="1">
        <p:scale>
          <a:sx n="60" d="100"/>
          <a:sy n="60" d="100"/>
        </p:scale>
        <p:origin x="870" y="60"/>
      </p:cViewPr>
      <p:guideLst>
        <p:guide orient="horz" pos="1620"/>
        <p:guide pos="288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10407" y="4861442"/>
            <a:ext cx="5683250" cy="4605576"/>
          </a:xfrm>
          <a:prstGeom prst="rect">
            <a:avLst/>
          </a:prstGeom>
          <a:noFill/>
          <a:ln>
            <a:noFill/>
          </a:ln>
        </p:spPr>
        <p:txBody>
          <a:bodyPr spcFirstLastPara="1" wrap="square" lIns="94780" tIns="94780" rIns="94780" bIns="94780"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917859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ad6272c11a_0_0: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ad6272c11a_0_0: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それでは研修を始めて参ります。</a:t>
            </a:r>
          </a:p>
          <a:p>
            <a:pPr marL="0" indent="0">
              <a:buNone/>
            </a:pPr>
            <a:endParaRPr lang="ja-JP" altLang="en-US" dirty="0" smtClean="0"/>
          </a:p>
          <a:p>
            <a:pPr marL="0" indent="0">
              <a:buNone/>
            </a:pPr>
            <a:r>
              <a:rPr lang="ja-JP" altLang="en-US" dirty="0" smtClean="0"/>
              <a:t>タイトルは、</a:t>
            </a:r>
          </a:p>
          <a:p>
            <a:pPr marL="0" indent="0">
              <a:buNone/>
            </a:pPr>
            <a:r>
              <a:rPr lang="ja-JP" altLang="en-US" dirty="0" smtClean="0"/>
              <a:t>業務の可視化入門</a:t>
            </a:r>
            <a:br>
              <a:rPr lang="ja-JP" altLang="en-US" dirty="0" smtClean="0"/>
            </a:br>
            <a:r>
              <a:rPr lang="ja-JP" altLang="en-US" dirty="0" smtClean="0"/>
              <a:t>～業務フローの描き方～　です。</a:t>
            </a:r>
          </a:p>
          <a:p>
            <a:pPr marL="0" indent="0">
              <a:buNone/>
            </a:pPr>
            <a:endParaRPr lang="ja-JP" altLang="en-US" dirty="0" smtClean="0"/>
          </a:p>
          <a:p>
            <a:pPr marL="0" indent="0">
              <a:buNone/>
            </a:pPr>
            <a:r>
              <a:rPr lang="ja-JP" altLang="en-US" dirty="0" smtClean="0"/>
              <a:t>今回の研修資料は、終了後にデータで共有させていただきますので特にメモをとっていただく必要はありません。</a:t>
            </a:r>
          </a:p>
          <a:p>
            <a:pPr marL="0" indent="0">
              <a:buNone/>
            </a:pPr>
            <a:r>
              <a:rPr lang="ja-JP" altLang="en-US" dirty="0" smtClean="0"/>
              <a:t>お手元には一部作業に必要な資料のみご準備しております。</a:t>
            </a:r>
            <a:endParaRPr lang="ja-JP" altLang="en-US" dirty="0"/>
          </a:p>
        </p:txBody>
      </p:sp>
    </p:spTree>
    <p:extLst>
      <p:ext uri="{BB962C8B-B14F-4D97-AF65-F5344CB8AC3E}">
        <p14:creationId xmlns:p14="http://schemas.microsoft.com/office/powerpoint/2010/main" val="3424780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1441f16927f_0_23: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1441f16927f_0_23: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 dirty="0" smtClean="0"/>
          </a:p>
          <a:p>
            <a:pPr marL="0" indent="0">
              <a:buNone/>
            </a:pPr>
            <a:endParaRPr lang="en-US" altLang="ja" dirty="0" smtClean="0"/>
          </a:p>
          <a:p>
            <a:pPr marL="0" indent="0">
              <a:buNone/>
            </a:pPr>
            <a:r>
              <a:rPr lang="ja-JP" altLang="en-US" dirty="0" smtClean="0"/>
              <a:t>（ここを表示したまま音楽を流す）</a:t>
            </a:r>
            <a:endParaRPr lang="en-US" altLang="ja" dirty="0" smtClean="0"/>
          </a:p>
        </p:txBody>
      </p:sp>
    </p:spTree>
    <p:extLst>
      <p:ext uri="{BB962C8B-B14F-4D97-AF65-F5344CB8AC3E}">
        <p14:creationId xmlns:p14="http://schemas.microsoft.com/office/powerpoint/2010/main" val="2874803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1441f16927f_0_34: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9" name="Google Shape;169;g1441f16927f_0_34: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dirty="0"/>
          </a:p>
        </p:txBody>
      </p:sp>
    </p:spTree>
    <p:extLst>
      <p:ext uri="{BB962C8B-B14F-4D97-AF65-F5344CB8AC3E}">
        <p14:creationId xmlns:p14="http://schemas.microsoft.com/office/powerpoint/2010/main" val="2922892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1441f16927f_0_39: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1441f16927f_0_39: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（音楽を流す）</a:t>
            </a:r>
            <a:endParaRPr dirty="0"/>
          </a:p>
        </p:txBody>
      </p:sp>
    </p:spTree>
    <p:extLst>
      <p:ext uri="{BB962C8B-B14F-4D97-AF65-F5344CB8AC3E}">
        <p14:creationId xmlns:p14="http://schemas.microsoft.com/office/powerpoint/2010/main" val="36669588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1441f16927f_0_1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1441f16927f_0_1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r>
              <a:rPr lang="en-US" altLang="ja-JP" dirty="0" smtClean="0"/>
              <a:t>30</a:t>
            </a:r>
            <a:r>
              <a:rPr lang="ja-JP" altLang="en-US" dirty="0" smtClean="0"/>
              <a:t>秒このまま停止</a:t>
            </a:r>
            <a:endParaRPr dirty="0"/>
          </a:p>
        </p:txBody>
      </p:sp>
    </p:spTree>
    <p:extLst>
      <p:ext uri="{BB962C8B-B14F-4D97-AF65-F5344CB8AC3E}">
        <p14:creationId xmlns:p14="http://schemas.microsoft.com/office/powerpoint/2010/main" val="1248231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1441f16927f_0_6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1441f16927f_0_6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次へ移動</a:t>
            </a:r>
            <a:endParaRPr dirty="0"/>
          </a:p>
        </p:txBody>
      </p:sp>
    </p:spTree>
    <p:extLst>
      <p:ext uri="{BB962C8B-B14F-4D97-AF65-F5344CB8AC3E}">
        <p14:creationId xmlns:p14="http://schemas.microsoft.com/office/powerpoint/2010/main" val="41031553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1441f16927f_0_66: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5" name="Google Shape;195;g1441f16927f_0_66: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どこがアンパンで</a:t>
            </a:r>
            <a:endParaRPr lang="en-US" altLang="ja-JP" dirty="0" smtClean="0"/>
          </a:p>
          <a:p>
            <a:pPr marL="0" indent="0">
              <a:buNone/>
            </a:pPr>
            <a:r>
              <a:rPr lang="ja-JP" altLang="en-US" dirty="0" smtClean="0"/>
              <a:t>どこが黒ゴマなのか</a:t>
            </a:r>
            <a:endParaRPr lang="en-US" altLang="ja-JP" dirty="0" smtClean="0"/>
          </a:p>
          <a:p>
            <a:pPr marL="0" indent="0">
              <a:buNone/>
            </a:pPr>
            <a:r>
              <a:rPr lang="ja-JP" altLang="en-US" dirty="0" smtClean="0"/>
              <a:t>どれがかもめなのか</a:t>
            </a:r>
            <a:endParaRPr lang="en-US" altLang="ja-JP" dirty="0" smtClean="0"/>
          </a:p>
          <a:p>
            <a:pPr marL="0" indent="0">
              <a:buNone/>
            </a:pPr>
            <a:r>
              <a:rPr lang="ja-JP" altLang="en-US" dirty="0" smtClean="0"/>
              <a:t>となりの方にぜひ説明してみてください。</a:t>
            </a:r>
            <a:endParaRPr lang="en-US" altLang="ja-JP" dirty="0" smtClean="0"/>
          </a:p>
          <a:p>
            <a:pPr marL="0" indent="0">
              <a:buNone/>
            </a:pPr>
            <a:endParaRPr lang="en-US" dirty="0" smtClean="0"/>
          </a:p>
          <a:p>
            <a:pPr marL="0" indent="0">
              <a:buNone/>
            </a:pPr>
            <a:r>
              <a:rPr lang="ja-JP" altLang="en-US" dirty="0" smtClean="0"/>
              <a:t>（このまま１分停止）</a:t>
            </a:r>
            <a:endParaRPr dirty="0"/>
          </a:p>
        </p:txBody>
      </p:sp>
    </p:spTree>
    <p:extLst>
      <p:ext uri="{BB962C8B-B14F-4D97-AF65-F5344CB8AC3E}">
        <p14:creationId xmlns:p14="http://schemas.microsoft.com/office/powerpoint/2010/main" val="4889235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1441f16927f_0_79: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1441f16927f_0_79: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それでは、答え合わせをしてみましょう</a:t>
            </a:r>
            <a:endParaRPr dirty="0"/>
          </a:p>
        </p:txBody>
      </p:sp>
    </p:spTree>
    <p:extLst>
      <p:ext uri="{BB962C8B-B14F-4D97-AF65-F5344CB8AC3E}">
        <p14:creationId xmlns:p14="http://schemas.microsoft.com/office/powerpoint/2010/main" val="40716485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1441f16927f_0_72: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1441f16927f_0_72: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（音楽流す）</a:t>
            </a:r>
            <a:endParaRPr lang="en-US" altLang="ja-JP" dirty="0" smtClean="0"/>
          </a:p>
          <a:p>
            <a:pPr marL="0" indent="0">
              <a:buNone/>
            </a:pPr>
            <a:endParaRPr lang="en-US" altLang="ja-JP" dirty="0" smtClean="0"/>
          </a:p>
          <a:p>
            <a:pPr marL="0" indent="0">
              <a:buNone/>
            </a:pPr>
            <a:r>
              <a:rPr lang="ja-JP" altLang="en-US" dirty="0" smtClean="0"/>
              <a:t>ちなみにけんけつちゃんは、生き物の種類の名前で</a:t>
            </a:r>
            <a:endParaRPr lang="en-US" altLang="ja-JP" dirty="0" smtClean="0"/>
          </a:p>
          <a:p>
            <a:pPr marL="0" indent="0">
              <a:buNone/>
            </a:pPr>
            <a:r>
              <a:rPr lang="ja-JP" altLang="en-US" dirty="0" smtClean="0"/>
              <a:t>この子の名前は「チッチ」というらしいです。</a:t>
            </a:r>
            <a:endParaRPr lang="en-US" altLang="ja-JP" dirty="0" smtClean="0"/>
          </a:p>
          <a:p>
            <a:pPr marL="0" indent="0">
              <a:buNone/>
            </a:pPr>
            <a:endParaRPr lang="en-US" altLang="ja-JP" dirty="0" smtClean="0"/>
          </a:p>
          <a:p>
            <a:pPr marL="0" indent="0">
              <a:buNone/>
            </a:pPr>
            <a:r>
              <a:rPr lang="ja-JP" altLang="en-US" dirty="0" smtClean="0"/>
              <a:t>（愛の妖精で、「ハートの泉」が湧き出るちいさな島「たすけアイランド」に住んでいるそうです。）</a:t>
            </a:r>
            <a:endParaRPr lang="en-US" altLang="ja-JP" dirty="0" smtClean="0"/>
          </a:p>
        </p:txBody>
      </p:sp>
    </p:spTree>
    <p:extLst>
      <p:ext uri="{BB962C8B-B14F-4D97-AF65-F5344CB8AC3E}">
        <p14:creationId xmlns:p14="http://schemas.microsoft.com/office/powerpoint/2010/main" val="2173493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441f16927f_0_9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441f16927f_0_9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endParaRPr lang="en-US" altLang="ja-JP" dirty="0" smtClean="0"/>
          </a:p>
        </p:txBody>
      </p:sp>
    </p:spTree>
    <p:extLst>
      <p:ext uri="{BB962C8B-B14F-4D97-AF65-F5344CB8AC3E}">
        <p14:creationId xmlns:p14="http://schemas.microsoft.com/office/powerpoint/2010/main" val="549327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441f16927f_0_9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441f16927f_0_9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それでは、改めて業務フローを見ていきます</a:t>
            </a:r>
            <a:endParaRPr dirty="0"/>
          </a:p>
        </p:txBody>
      </p:sp>
    </p:spTree>
    <p:extLst>
      <p:ext uri="{BB962C8B-B14F-4D97-AF65-F5344CB8AC3E}">
        <p14:creationId xmlns:p14="http://schemas.microsoft.com/office/powerpoint/2010/main" val="37973948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ad6272c11a_0_6: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ad6272c11a_0_6: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（読む）はいらっしゃいますか？</a:t>
            </a:r>
            <a:endParaRPr lang="en-US" altLang="ja-JP" dirty="0" smtClean="0"/>
          </a:p>
          <a:p>
            <a:pPr marL="0" indent="0">
              <a:buNone/>
            </a:pPr>
            <a:endParaRPr lang="en-US" altLang="ja-JP" dirty="0" smtClean="0"/>
          </a:p>
          <a:p>
            <a:pPr marL="0" indent="0">
              <a:buNone/>
            </a:pPr>
            <a:r>
              <a:rPr lang="en-US" altLang="ja-JP" dirty="0" smtClean="0"/>
              <a:t>※</a:t>
            </a:r>
            <a:r>
              <a:rPr lang="ja-JP" altLang="en-US" dirty="0" smtClean="0"/>
              <a:t>（昨年、この研修に受講者側で参加しておりまして、同じ質問をされた時に私自身二年前に市民課からマネジメント推進課に異動を経験しておりますので、その際に作成した引継書の中に、フロー図みたいなものを入れていたけど、あれは業務フローっていうのかな？と思いながら半分くらい手をあげていたような記憶があります。もしかしたら同じようなことを考えられた方もいらっしゃるじゃないかと思ったりします。）</a:t>
            </a:r>
            <a:endParaRPr lang="en-US" altLang="ja-JP" dirty="0" smtClean="0"/>
          </a:p>
        </p:txBody>
      </p:sp>
    </p:spTree>
    <p:extLst>
      <p:ext uri="{BB962C8B-B14F-4D97-AF65-F5344CB8AC3E}">
        <p14:creationId xmlns:p14="http://schemas.microsoft.com/office/powerpoint/2010/main" val="14060623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441f16927f_0_102: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441f16927f_0_102: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dirty="0"/>
          </a:p>
        </p:txBody>
      </p:sp>
    </p:spTree>
    <p:extLst>
      <p:ext uri="{BB962C8B-B14F-4D97-AF65-F5344CB8AC3E}">
        <p14:creationId xmlns:p14="http://schemas.microsoft.com/office/powerpoint/2010/main" val="41567632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44dbc4f2ae_0_78: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44dbc4f2ae_0_78: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 altLang="ja-JP" dirty="0" smtClean="0">
                <a:solidFill>
                  <a:srgbClr val="FF0000"/>
                </a:solidFill>
              </a:rPr>
              <a:t>業務を俯瞰</a:t>
            </a:r>
            <a:r>
              <a:rPr lang="ja" altLang="ja-JP" dirty="0" smtClean="0"/>
              <a:t>して見た方がいい理由</a:t>
            </a:r>
            <a:r>
              <a:rPr lang="ja-JP" altLang="en-US" dirty="0" smtClean="0"/>
              <a:t>の一例ですが、大きく分けて「行政目線」と「市民・事業者目線」に分かれると思っております。</a:t>
            </a:r>
            <a:endParaRPr lang="en-US" altLang="ja-JP" dirty="0" smtClean="0"/>
          </a:p>
          <a:p>
            <a:pPr marL="0" indent="0">
              <a:buNone/>
            </a:pPr>
            <a:endParaRPr lang="en-US" altLang="ja-JP" dirty="0" smtClean="0"/>
          </a:p>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a:t>
            </a:r>
            <a:r>
              <a:rPr lang="ja" altLang="ja-JP" dirty="0" smtClean="0"/>
              <a:t>業務課題</a:t>
            </a:r>
            <a:endParaRPr lang="en-US" altLang="ja" dirty="0" smtClean="0"/>
          </a:p>
          <a:p>
            <a:pPr marL="0" indent="0">
              <a:buNone/>
            </a:pPr>
            <a:r>
              <a:rPr lang="ja-JP" altLang="en-US" dirty="0" smtClean="0"/>
              <a:t>→前任者からこうやって引き継がれたから！という理由で何も考えずにしていた仕事も</a:t>
            </a:r>
            <a:endParaRPr lang="en-US" altLang="ja-JP" dirty="0" smtClean="0"/>
          </a:p>
          <a:p>
            <a:pPr marL="0" indent="0">
              <a:buNone/>
            </a:pPr>
            <a:r>
              <a:rPr lang="ja-JP" altLang="en-US" dirty="0" smtClean="0"/>
              <a:t>冷静になって第三者と話してみるとおかしな仕事をしていたと気付くこともあるかもしれません。</a:t>
            </a:r>
            <a:endParaRPr lang="en-US" altLang="ja-JP" dirty="0" smtClean="0"/>
          </a:p>
          <a:p>
            <a:pPr marL="0" indent="0">
              <a:buNone/>
            </a:pPr>
            <a:endParaRPr lang="en-US" altLang="ja-JP" dirty="0" smtClean="0"/>
          </a:p>
          <a:p>
            <a:pPr marL="0" indent="0">
              <a:buNone/>
            </a:pPr>
            <a:r>
              <a:rPr lang="ja-JP" altLang="en-US" dirty="0" smtClean="0"/>
              <a:t>・自分の業務だけ</a:t>
            </a:r>
            <a:endParaRPr lang="en-US" altLang="ja-JP" dirty="0" smtClean="0"/>
          </a:p>
          <a:p>
            <a:pPr marL="0" indent="0">
              <a:buNone/>
            </a:pPr>
            <a:r>
              <a:rPr lang="ja-JP" altLang="en-US" dirty="0" smtClean="0"/>
              <a:t>→隣同士の係で、何種類も封筒様式を持っていたりしませんか。（前にいた市民課がまさにそうでした）</a:t>
            </a:r>
            <a:endParaRPr lang="en-US" altLang="ja-JP" dirty="0" smtClean="0"/>
          </a:p>
          <a:p>
            <a:pPr marL="0" indent="0">
              <a:buNone/>
            </a:pPr>
            <a:r>
              <a:rPr lang="ja-JP" altLang="en-US" dirty="0" smtClean="0"/>
              <a:t>窓あき封筒を使ったり、宛名ラベル使ったり、時に手書きしてみたり。</a:t>
            </a:r>
            <a:endParaRPr lang="en-US" altLang="ja-JP" dirty="0" smtClean="0"/>
          </a:p>
          <a:p>
            <a:pPr marL="0" indent="0">
              <a:buNone/>
            </a:pPr>
            <a:r>
              <a:rPr lang="ja-JP" altLang="en-US" dirty="0" smtClean="0"/>
              <a:t>みんなで情報共有してみると意外と改善ポイントは転がっているかもしれません。</a:t>
            </a:r>
            <a:endParaRPr lang="en-US" altLang="ja-JP" dirty="0" smtClean="0"/>
          </a:p>
          <a:p>
            <a:pPr marL="0" indent="0">
              <a:buNone/>
            </a:pPr>
            <a:endParaRPr lang="en-US" altLang="ja-JP" dirty="0" smtClean="0"/>
          </a:p>
          <a:p>
            <a:pPr marL="0" indent="0">
              <a:buNone/>
            </a:pPr>
            <a:r>
              <a:rPr lang="ja-JP" altLang="en-US" dirty="0" smtClean="0"/>
              <a:t>・同じ改善</a:t>
            </a:r>
            <a:endParaRPr lang="en-US" altLang="ja-JP" dirty="0" smtClean="0"/>
          </a:p>
          <a:p>
            <a:pPr marL="0" indent="0">
              <a:buNone/>
            </a:pPr>
            <a:r>
              <a:rPr lang="ja-JP" altLang="en-US" dirty="0" smtClean="0"/>
              <a:t>→</a:t>
            </a:r>
            <a:r>
              <a:rPr lang="en-US" altLang="ja-JP" dirty="0" smtClean="0"/>
              <a:t>1</a:t>
            </a:r>
            <a:r>
              <a:rPr lang="ja-JP" altLang="en-US" dirty="0" err="1" smtClean="0"/>
              <a:t>つの</a:t>
            </a:r>
            <a:r>
              <a:rPr lang="ja-JP" altLang="en-US" dirty="0" smtClean="0"/>
              <a:t>改善が他の業務にも少し形を変えるだけで転用できれば何倍も効果を生むようなこともあるかもしれません。</a:t>
            </a:r>
            <a:endParaRPr lang="en-US" altLang="ja-JP" dirty="0" smtClean="0"/>
          </a:p>
          <a:p>
            <a:pPr marL="0" indent="0">
              <a:buNone/>
            </a:pPr>
            <a:endParaRPr lang="en-US" altLang="ja-JP" dirty="0" smtClean="0"/>
          </a:p>
          <a:p>
            <a:pPr marL="0" indent="0">
              <a:buNone/>
            </a:pPr>
            <a:r>
              <a:rPr lang="ja-JP" altLang="en-US" dirty="0" smtClean="0"/>
              <a:t>・</a:t>
            </a:r>
            <a:r>
              <a:rPr lang="ja" altLang="ja-JP" dirty="0" smtClean="0"/>
              <a:t>市民や事業者の目線</a:t>
            </a:r>
            <a:endParaRPr lang="en-US" altLang="ja" dirty="0" smtClean="0"/>
          </a:p>
          <a:p>
            <a:pPr marL="0" indent="0">
              <a:buNone/>
            </a:pPr>
            <a:r>
              <a:rPr lang="ja-JP" altLang="en-US" dirty="0" smtClean="0"/>
              <a:t>→皆さんお住まいの自治体に何かの手続に行かれた際に、何種類も同じような申請書を書かされていらいらした経験とかありませんか？</a:t>
            </a:r>
            <a:endParaRPr lang="en-US" altLang="ja-JP" dirty="0" smtClean="0"/>
          </a:p>
          <a:p>
            <a:pPr marL="0" indent="0">
              <a:buNone/>
            </a:pPr>
            <a:r>
              <a:rPr lang="ja-JP" altLang="en-US" dirty="0" smtClean="0"/>
              <a:t>しかし、普段は逆に芦屋市民に同じことをしていたりしませんか？</a:t>
            </a:r>
            <a:endParaRPr lang="en-US" altLang="ja-JP" dirty="0" smtClean="0"/>
          </a:p>
        </p:txBody>
      </p:sp>
    </p:spTree>
    <p:extLst>
      <p:ext uri="{BB962C8B-B14F-4D97-AF65-F5344CB8AC3E}">
        <p14:creationId xmlns:p14="http://schemas.microsoft.com/office/powerpoint/2010/main" val="33993176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8"/>
        <p:cNvGrpSpPr/>
        <p:nvPr/>
      </p:nvGrpSpPr>
      <p:grpSpPr>
        <a:xfrm>
          <a:off x="0" y="0"/>
          <a:ext cx="0" cy="0"/>
          <a:chOff x="0" y="0"/>
          <a:chExt cx="0" cy="0"/>
        </a:xfrm>
      </p:grpSpPr>
      <p:sp>
        <p:nvSpPr>
          <p:cNvPr id="269" name="Google Shape;269;g1441f16927f_0_12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0" name="Google Shape;270;g1441f16927f_0_12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それでは今から実際に皆さんに業務フローを描いていただく時間を取りたいと思っております。</a:t>
            </a:r>
            <a:endParaRPr lang="en-US" altLang="ja-JP" dirty="0" smtClean="0"/>
          </a:p>
          <a:p>
            <a:pPr marL="0" indent="0">
              <a:buNone/>
            </a:pPr>
            <a:endParaRPr dirty="0"/>
          </a:p>
        </p:txBody>
      </p:sp>
    </p:spTree>
    <p:extLst>
      <p:ext uri="{BB962C8B-B14F-4D97-AF65-F5344CB8AC3E}">
        <p14:creationId xmlns:p14="http://schemas.microsoft.com/office/powerpoint/2010/main" val="3391309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441f16927f_0_126: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1441f16927f_0_126: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p:txBody>
      </p:sp>
    </p:spTree>
    <p:extLst>
      <p:ext uri="{BB962C8B-B14F-4D97-AF65-F5344CB8AC3E}">
        <p14:creationId xmlns:p14="http://schemas.microsoft.com/office/powerpoint/2010/main" val="24169994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144dbc4f2ae_0_187: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144dbc4f2ae_0_187: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業務フローの描き方の説明を今から行いますが、</a:t>
            </a:r>
            <a:endParaRPr lang="en-US" altLang="ja-JP" dirty="0" smtClean="0"/>
          </a:p>
          <a:p>
            <a:pPr marL="0" indent="0">
              <a:buNone/>
            </a:pPr>
            <a:r>
              <a:rPr lang="ja-JP" altLang="en-US" dirty="0" smtClean="0"/>
              <a:t>ここからの資料はお手元に配布しておりますので</a:t>
            </a:r>
            <a:endParaRPr lang="en-US" altLang="ja-JP" dirty="0" smtClean="0"/>
          </a:p>
          <a:p>
            <a:pPr marL="0" indent="0">
              <a:buNone/>
            </a:pPr>
            <a:r>
              <a:rPr lang="ja-JP" altLang="en-US" dirty="0" smtClean="0"/>
              <a:t>ご確認いただきながら作業していただきたいと思います。</a:t>
            </a:r>
            <a:endParaRPr dirty="0"/>
          </a:p>
        </p:txBody>
      </p:sp>
    </p:spTree>
    <p:extLst>
      <p:ext uri="{BB962C8B-B14F-4D97-AF65-F5344CB8AC3E}">
        <p14:creationId xmlns:p14="http://schemas.microsoft.com/office/powerpoint/2010/main" val="15781462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441f16927f_0_139: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1441f16927f_0_139: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dirty="0"/>
          </a:p>
        </p:txBody>
      </p:sp>
    </p:spTree>
    <p:extLst>
      <p:ext uri="{BB962C8B-B14F-4D97-AF65-F5344CB8AC3E}">
        <p14:creationId xmlns:p14="http://schemas.microsoft.com/office/powerpoint/2010/main" val="41344814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1441f16927f_0_149: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1441f16927f_0_149: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先程、ご確認いただいた業務フローと同じものですので、</a:t>
            </a:r>
            <a:endParaRPr lang="en-US" altLang="ja-JP" dirty="0" smtClean="0"/>
          </a:p>
          <a:p>
            <a:pPr marL="0" indent="0">
              <a:buNone/>
            </a:pPr>
            <a:r>
              <a:rPr lang="ja-JP" altLang="en-US" dirty="0" smtClean="0"/>
              <a:t>説明は割愛させていただきますが、</a:t>
            </a:r>
            <a:endParaRPr lang="en-US" altLang="ja-JP" dirty="0" smtClean="0"/>
          </a:p>
          <a:p>
            <a:pPr marL="0" indent="0">
              <a:buNone/>
            </a:pPr>
            <a:endParaRPr lang="en-US" altLang="ja-JP" dirty="0" smtClean="0"/>
          </a:p>
          <a:p>
            <a:pPr marL="0" indent="0">
              <a:buNone/>
            </a:pPr>
            <a:r>
              <a:rPr lang="ja-JP" altLang="en-US" dirty="0" smtClean="0"/>
              <a:t>フローチャートとの違いである、</a:t>
            </a:r>
            <a:endParaRPr lang="en-US" altLang="ja-JP" dirty="0" smtClean="0"/>
          </a:p>
          <a:p>
            <a:pPr marL="473979" indent="-355484">
              <a:buSzPts val="1800"/>
              <a:buFont typeface="HiraMaruProN-W4"/>
              <a:buChar char="●"/>
            </a:pP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作業する人</a:t>
            </a:r>
          </a:p>
          <a:p>
            <a:pPr marL="473979" indent="-355484">
              <a:buSzPts val="1800"/>
              <a:buFont typeface="HiraMaruProN-W4"/>
              <a:buChar char="●"/>
            </a:pP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作業工程</a:t>
            </a:r>
          </a:p>
          <a:p>
            <a:pPr marL="473979" indent="-355484">
              <a:buSzPts val="1800"/>
              <a:buFont typeface="HiraMaruProN-W4"/>
              <a:buChar char="●"/>
            </a:pP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使っているシステムやツール</a:t>
            </a:r>
            <a:endPar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a:p>
            <a:pPr marL="0" indent="0">
              <a:buNone/>
            </a:pPr>
            <a:r>
              <a:rPr lang="ja-JP" altLang="en-US" dirty="0" smtClean="0"/>
              <a:t>について意識して作成してください。</a:t>
            </a:r>
            <a:endParaRPr dirty="0"/>
          </a:p>
        </p:txBody>
      </p:sp>
    </p:spTree>
    <p:extLst>
      <p:ext uri="{BB962C8B-B14F-4D97-AF65-F5344CB8AC3E}">
        <p14:creationId xmlns:p14="http://schemas.microsoft.com/office/powerpoint/2010/main" val="3362169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Google Shape;342;g1441f16927f_0_144: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3" name="Google Shape;343;g1441f16927f_0_144: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（スライドを戻って、スイムレーンの説明を行う）</a:t>
            </a:r>
            <a:endParaRPr lang="en-US" altLang="ja-JP" dirty="0" smtClean="0"/>
          </a:p>
          <a:p>
            <a:pPr marL="0" indent="0">
              <a:buNone/>
            </a:pPr>
            <a:endParaRPr lang="en-US" altLang="ja-JP" dirty="0" smtClean="0"/>
          </a:p>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あまりにもあっさり業務フローが終わってしまっても面白くありませんので、その場で例外対応を入れていただいたり、付加的な情報を含めていってください。</a:t>
            </a:r>
            <a:endParaRPr lang="en-US" altLang="ja-JP" dirty="0" smtClean="0"/>
          </a:p>
          <a:p>
            <a:pPr marL="0" indent="0">
              <a:buNone/>
            </a:pPr>
            <a:endParaRPr lang="en-US" altLang="ja-JP" dirty="0" smtClean="0"/>
          </a:p>
          <a:p>
            <a:pPr marL="0" indent="0">
              <a:buNone/>
            </a:pPr>
            <a:r>
              <a:rPr lang="ja-JP" altLang="en-US" dirty="0" smtClean="0"/>
              <a:t>一点ご注意いただきたいのですが、矢印は最後まで書かないようにしてください。線を引いた後に、付箋を動かしたくなる場合が必ず出てくると思います。</a:t>
            </a:r>
            <a:endParaRPr lang="en-US" altLang="ja-JP" dirty="0" smtClean="0"/>
          </a:p>
          <a:p>
            <a:pPr marL="0" indent="0">
              <a:buNone/>
            </a:pPr>
            <a:endParaRPr lang="en-US" altLang="ja-JP" dirty="0" smtClean="0"/>
          </a:p>
          <a:p>
            <a:pPr marL="0" indent="0">
              <a:buNone/>
            </a:pPr>
            <a:r>
              <a:rPr lang="ja-JP" altLang="en-US" dirty="0" smtClean="0"/>
              <a:t>それでは、模造紙に業務フローの作成をお願いいたします。</a:t>
            </a:r>
            <a:endParaRPr lang="en-US" altLang="ja-JP" dirty="0" smtClean="0"/>
          </a:p>
          <a:p>
            <a:pPr marL="0" indent="0">
              <a:buNone/>
            </a:pPr>
            <a:r>
              <a:rPr lang="ja-JP" altLang="en-US" dirty="0" smtClean="0"/>
              <a:t>（ワーク前の説明はここまで、ここで停止して、スライド</a:t>
            </a:r>
            <a:r>
              <a:rPr lang="en-US" altLang="ja-JP" dirty="0" smtClean="0"/>
              <a:t>29</a:t>
            </a:r>
            <a:r>
              <a:rPr lang="ja-JP" altLang="en-US" dirty="0" smtClean="0"/>
              <a:t>（今日の業務フローのお約束）を映す！）</a:t>
            </a:r>
            <a:endParaRPr lang="en-US" altLang="ja-JP" dirty="0" smtClean="0"/>
          </a:p>
        </p:txBody>
      </p:sp>
    </p:spTree>
    <p:extLst>
      <p:ext uri="{BB962C8B-B14F-4D97-AF65-F5344CB8AC3E}">
        <p14:creationId xmlns:p14="http://schemas.microsoft.com/office/powerpoint/2010/main" val="20756551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g144dbc4f2ae_0_180: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61" name="Google Shape;361;g144dbc4f2ae_0_180: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作業しているままで結構ですので、少し前を向いてください。</a:t>
            </a:r>
            <a:endParaRPr lang="en-US" altLang="ja-JP" dirty="0" smtClean="0"/>
          </a:p>
          <a:p>
            <a:pPr marL="0" indent="0">
              <a:buNone/>
            </a:pPr>
            <a:endParaRPr lang="en-US" dirty="0" smtClean="0"/>
          </a:p>
          <a:p>
            <a:pPr marL="0" indent="0">
              <a:buNone/>
            </a:pPr>
            <a:r>
              <a:rPr lang="ja-JP" altLang="en-US" dirty="0" smtClean="0"/>
              <a:t>作成を続けていただきながら、</a:t>
            </a:r>
            <a:endParaRPr lang="en-US" altLang="ja-JP" dirty="0" smtClean="0"/>
          </a:p>
          <a:p>
            <a:pPr marL="0" indent="0">
              <a:buNone/>
            </a:pPr>
            <a:r>
              <a:rPr lang="ja-JP" altLang="en-US" dirty="0" smtClean="0"/>
              <a:t>あわせて業務フローのブラッシュアップを行っていただきます。</a:t>
            </a:r>
            <a:endParaRPr lang="en-US" altLang="ja-JP" dirty="0" smtClean="0"/>
          </a:p>
          <a:p>
            <a:pPr marL="0" indent="0">
              <a:buNone/>
            </a:pPr>
            <a:endParaRPr lang="en-US" dirty="0" smtClean="0"/>
          </a:p>
          <a:p>
            <a:pPr marL="0" indent="0">
              <a:buNone/>
            </a:pPr>
            <a:r>
              <a:rPr lang="ja-JP" altLang="en-US" dirty="0" smtClean="0"/>
              <a:t>（読む）</a:t>
            </a:r>
            <a:endParaRPr lang="en-US" altLang="ja-JP" dirty="0" smtClean="0"/>
          </a:p>
          <a:p>
            <a:pPr marL="0" indent="0">
              <a:buNone/>
            </a:pPr>
            <a:endParaRPr lang="en-US" dirty="0" smtClean="0"/>
          </a:p>
          <a:p>
            <a:pPr marL="0" indent="0">
              <a:buNone/>
            </a:pPr>
            <a:r>
              <a:rPr lang="ja-JP" altLang="en-US" dirty="0" smtClean="0"/>
              <a:t>このブラッシュアップの作業が終わった段階で、各チームに完成した業務フローの発表を行っていただきますので、</a:t>
            </a:r>
            <a:endParaRPr lang="en-US" altLang="ja-JP" dirty="0" smtClean="0"/>
          </a:p>
          <a:p>
            <a:pPr marL="0" indent="0">
              <a:buNone/>
            </a:pPr>
            <a:r>
              <a:rPr lang="ja-JP" altLang="en-US" dirty="0" smtClean="0"/>
              <a:t>どなたが発表されるのかについても今の段階で話し合っていただきたいと思います。</a:t>
            </a:r>
            <a:endParaRPr lang="en-US" altLang="ja-JP" dirty="0" smtClean="0"/>
          </a:p>
          <a:p>
            <a:pPr marL="0" indent="0">
              <a:buNone/>
            </a:pPr>
            <a:endParaRPr dirty="0"/>
          </a:p>
        </p:txBody>
      </p:sp>
    </p:spTree>
    <p:extLst>
      <p:ext uri="{BB962C8B-B14F-4D97-AF65-F5344CB8AC3E}">
        <p14:creationId xmlns:p14="http://schemas.microsoft.com/office/powerpoint/2010/main" val="18955920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1441f16927f_0_109: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1441f16927f_0_109: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それでは各チーム５分以内（３チーム）で作成した業務フローの発表をしていただきます。</a:t>
            </a:r>
            <a:endParaRPr lang="en-US" altLang="ja-JP" dirty="0" smtClean="0"/>
          </a:p>
          <a:p>
            <a:pPr marL="0" indent="0">
              <a:buNone/>
            </a:pPr>
            <a:endParaRPr lang="en-US" altLang="ja-JP" dirty="0" smtClean="0"/>
          </a:p>
          <a:p>
            <a:pPr marL="0" indent="0">
              <a:buNone/>
            </a:pPr>
            <a:r>
              <a:rPr lang="ja-JP" altLang="en-US" dirty="0" smtClean="0"/>
              <a:t>他のチームの発表を、自分がその業務をこれから初めて覚えなくてはいけない職員になったつもりで聞いてください。このフローを元にして、業務をどの程度行うことができそうかの観点で着目してください。</a:t>
            </a:r>
            <a:endParaRPr lang="en-US" altLang="ja-JP" dirty="0" smtClean="0"/>
          </a:p>
          <a:p>
            <a:pPr marL="0" indent="0">
              <a:buNone/>
            </a:pPr>
            <a:endParaRPr lang="en-US" altLang="ja-JP" dirty="0" smtClean="0"/>
          </a:p>
          <a:p>
            <a:pPr marL="0" indent="0">
              <a:buNone/>
            </a:pPr>
            <a:r>
              <a:rPr lang="ja-JP" altLang="en-US" dirty="0" smtClean="0"/>
              <a:t>発表は</a:t>
            </a:r>
            <a:r>
              <a:rPr lang="en-US" altLang="ja-JP" dirty="0" smtClean="0"/>
              <a:t>A</a:t>
            </a:r>
            <a:r>
              <a:rPr lang="ja-JP" altLang="en-US" dirty="0" smtClean="0"/>
              <a:t>チームから順番に行っていただきます。聞いている側の</a:t>
            </a:r>
            <a:r>
              <a:rPr lang="en-US" altLang="ja-JP" dirty="0" smtClean="0"/>
              <a:t>2</a:t>
            </a:r>
            <a:r>
              <a:rPr lang="ja-JP" altLang="en-US" dirty="0" smtClean="0"/>
              <a:t>チームの方には簡単で結構ですのでコメントを求めます。それでは初めのチームから業務フローの説明をお願いいたします。</a:t>
            </a:r>
            <a:endParaRPr lang="en-US" altLang="ja-JP" dirty="0" smtClean="0"/>
          </a:p>
          <a:p>
            <a:pPr marL="0" indent="0">
              <a:buNone/>
            </a:pPr>
            <a:endParaRPr lang="en-US" altLang="ja-JP" dirty="0" smtClean="0"/>
          </a:p>
          <a:p>
            <a:pPr marL="0" indent="0">
              <a:buNone/>
            </a:pPr>
            <a:endParaRPr lang="en-US" altLang="ja-JP" dirty="0" smtClean="0"/>
          </a:p>
        </p:txBody>
      </p:sp>
    </p:spTree>
    <p:extLst>
      <p:ext uri="{BB962C8B-B14F-4D97-AF65-F5344CB8AC3E}">
        <p14:creationId xmlns:p14="http://schemas.microsoft.com/office/powerpoint/2010/main" val="42004700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g144dbc4f2ae_0_85: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 name="Google Shape;87;g144dbc4f2ae_0_85: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ではそもそも業務フローとはなんでしょうか。</a:t>
            </a:r>
            <a:endParaRPr lang="en-US" altLang="ja-JP" dirty="0" smtClean="0"/>
          </a:p>
          <a:p>
            <a:pPr marL="0" indent="0">
              <a:buNone/>
            </a:pPr>
            <a:r>
              <a:rPr lang="ja-JP" altLang="en-US" dirty="0" smtClean="0"/>
              <a:t>見ていきましょう。</a:t>
            </a:r>
            <a:endParaRPr dirty="0"/>
          </a:p>
        </p:txBody>
      </p:sp>
    </p:spTree>
    <p:extLst>
      <p:ext uri="{BB962C8B-B14F-4D97-AF65-F5344CB8AC3E}">
        <p14:creationId xmlns:p14="http://schemas.microsoft.com/office/powerpoint/2010/main" val="272261713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5"/>
        <p:cNvGrpSpPr/>
        <p:nvPr/>
      </p:nvGrpSpPr>
      <p:grpSpPr>
        <a:xfrm>
          <a:off x="0" y="0"/>
          <a:ext cx="0" cy="0"/>
          <a:chOff x="0" y="0"/>
          <a:chExt cx="0" cy="0"/>
        </a:xfrm>
      </p:grpSpPr>
      <p:sp>
        <p:nvSpPr>
          <p:cNvPr id="376" name="Google Shape;376;g1441f16927f_0_23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7" name="Google Shape;377;g1441f16927f_0_23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（全員座ってもらう）</a:t>
            </a:r>
            <a:endParaRPr lang="en-US" altLang="ja-JP" dirty="0" smtClean="0"/>
          </a:p>
          <a:p>
            <a:pPr marL="0" indent="0">
              <a:buNone/>
            </a:pPr>
            <a:endParaRPr lang="en-US" altLang="ja-JP" dirty="0" smtClean="0"/>
          </a:p>
          <a:p>
            <a:pPr marL="0" indent="0">
              <a:buNone/>
            </a:pPr>
            <a:r>
              <a:rPr lang="ja-JP" altLang="en-US" dirty="0" smtClean="0"/>
              <a:t>本日の研修を通じて、いかがでしたか？</a:t>
            </a:r>
            <a:endParaRPr lang="en-US" altLang="ja-JP" dirty="0" smtClean="0"/>
          </a:p>
          <a:p>
            <a:pPr marL="0" indent="0">
              <a:buNone/>
            </a:pPr>
            <a:r>
              <a:rPr lang="ja-JP" altLang="en-US" dirty="0" smtClean="0"/>
              <a:t>アイスブレイクでペアを組んだお隣の方と今日の感想について話し合ってみてください。（</a:t>
            </a:r>
            <a:r>
              <a:rPr lang="en-US" altLang="ja-JP" dirty="0" smtClean="0"/>
              <a:t>2</a:t>
            </a:r>
            <a:r>
              <a:rPr lang="ja-JP" altLang="en-US" smtClean="0"/>
              <a:t>分）</a:t>
            </a:r>
            <a:endParaRPr lang="en-US" altLang="ja-JP" dirty="0" smtClean="0"/>
          </a:p>
          <a:p>
            <a:pPr marL="0" indent="0">
              <a:buNone/>
            </a:pPr>
            <a:endParaRPr lang="en-US" altLang="ja-JP" dirty="0" smtClean="0"/>
          </a:p>
          <a:p>
            <a:pPr marL="0" indent="0">
              <a:buNone/>
            </a:pPr>
            <a:r>
              <a:rPr lang="ja-JP" altLang="en-US" dirty="0" smtClean="0"/>
              <a:t>後ほど、何名かには感想をお聞かせいただきたいと思います。</a:t>
            </a:r>
            <a:endParaRPr lang="en-US" altLang="ja-JP" dirty="0" smtClean="0"/>
          </a:p>
        </p:txBody>
      </p:sp>
    </p:spTree>
    <p:extLst>
      <p:ext uri="{BB962C8B-B14F-4D97-AF65-F5344CB8AC3E}">
        <p14:creationId xmlns:p14="http://schemas.microsoft.com/office/powerpoint/2010/main" val="10983076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g144dbc4f2ae_0_194: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4" name="Google Shape;384;g144dbc4f2ae_0_194: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endParaRPr/>
          </a:p>
        </p:txBody>
      </p:sp>
    </p:spTree>
    <p:extLst>
      <p:ext uri="{BB962C8B-B14F-4D97-AF65-F5344CB8AC3E}">
        <p14:creationId xmlns:p14="http://schemas.microsoft.com/office/powerpoint/2010/main" val="115677977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8"/>
        <p:cNvGrpSpPr/>
        <p:nvPr/>
      </p:nvGrpSpPr>
      <p:grpSpPr>
        <a:xfrm>
          <a:off x="0" y="0"/>
          <a:ext cx="0" cy="0"/>
          <a:chOff x="0" y="0"/>
          <a:chExt cx="0" cy="0"/>
        </a:xfrm>
      </p:grpSpPr>
      <p:sp>
        <p:nvSpPr>
          <p:cNvPr id="389" name="Google Shape;389;g1441f16927f_0_236: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0" name="Google Shape;390;g1441f16927f_0_236: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宿題用の</a:t>
            </a:r>
            <a:r>
              <a:rPr lang="en-US" altLang="ja-JP" dirty="0" smtClean="0"/>
              <a:t>PowerPoint</a:t>
            </a:r>
            <a:r>
              <a:rPr lang="ja-JP" altLang="en-US" dirty="0" smtClean="0"/>
              <a:t>を用意しておりますので、研修終了後に、アンケートとともにお渡しいたしますのでよろしくお願いいたします。</a:t>
            </a:r>
            <a:endParaRPr dirty="0"/>
          </a:p>
        </p:txBody>
      </p:sp>
    </p:spTree>
    <p:extLst>
      <p:ext uri="{BB962C8B-B14F-4D97-AF65-F5344CB8AC3E}">
        <p14:creationId xmlns:p14="http://schemas.microsoft.com/office/powerpoint/2010/main" val="14869197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1"/>
        <p:cNvGrpSpPr/>
        <p:nvPr/>
      </p:nvGrpSpPr>
      <p:grpSpPr>
        <a:xfrm>
          <a:off x="0" y="0"/>
          <a:ext cx="0" cy="0"/>
          <a:chOff x="0" y="0"/>
          <a:chExt cx="0" cy="0"/>
        </a:xfrm>
      </p:grpSpPr>
      <p:sp>
        <p:nvSpPr>
          <p:cNvPr id="402" name="Google Shape;402;g1441f16927f_0_252: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03" name="Google Shape;403;g1441f16927f_0_252: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endParaRPr/>
          </a:p>
        </p:txBody>
      </p:sp>
    </p:spTree>
    <p:extLst>
      <p:ext uri="{BB962C8B-B14F-4D97-AF65-F5344CB8AC3E}">
        <p14:creationId xmlns:p14="http://schemas.microsoft.com/office/powerpoint/2010/main" val="3877462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44dbc4f2ae_0_90: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3" name="Google Shape;93;g144dbc4f2ae_0_90: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まだ言葉で説明されただけでは、何がなんやら分からない方も多いかと思います。</a:t>
            </a:r>
            <a:endParaRPr dirty="0"/>
          </a:p>
        </p:txBody>
      </p:sp>
    </p:spTree>
    <p:extLst>
      <p:ext uri="{BB962C8B-B14F-4D97-AF65-F5344CB8AC3E}">
        <p14:creationId xmlns:p14="http://schemas.microsoft.com/office/powerpoint/2010/main" val="520727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1441f16927f_0_501:notes"/>
          <p:cNvSpPr>
            <a:spLocks noGrp="1" noRot="1" noChangeAspect="1"/>
          </p:cNvSpPr>
          <p:nvPr>
            <p:ph type="sldImg" idx="2"/>
          </p:nvPr>
        </p:nvSpPr>
        <p:spPr>
          <a:xfrm>
            <a:off x="-139700" y="858838"/>
            <a:ext cx="7637463" cy="42957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441f16927f_0_501:notes"/>
          <p:cNvSpPr txBox="1">
            <a:spLocks noGrp="1"/>
          </p:cNvSpPr>
          <p:nvPr>
            <p:ph type="body" idx="1"/>
          </p:nvPr>
        </p:nvSpPr>
        <p:spPr>
          <a:xfrm>
            <a:off x="735896" y="5441270"/>
            <a:ext cx="5887163" cy="5154887"/>
          </a:xfrm>
          <a:prstGeom prst="rect">
            <a:avLst/>
          </a:prstGeom>
        </p:spPr>
        <p:txBody>
          <a:bodyPr spcFirstLastPara="1" wrap="square" lIns="102694" tIns="102694" rIns="102694" bIns="102694" anchor="t" anchorCtr="0">
            <a:noAutofit/>
          </a:bodyPr>
          <a:lstStyle/>
          <a:p>
            <a:pPr marL="0" indent="0">
              <a:buNone/>
            </a:pPr>
            <a:r>
              <a:rPr lang="ja-JP" altLang="en-US" dirty="0" smtClean="0"/>
              <a:t>業務フローとは、フローチャートに要素がいくつか加わったものを指しています。</a:t>
            </a:r>
            <a:endParaRPr lang="en-US" altLang="ja-JP" dirty="0" smtClean="0"/>
          </a:p>
          <a:p>
            <a:pPr marL="0" indent="0">
              <a:buNone/>
            </a:pPr>
            <a:endParaRPr lang="en-US" altLang="ja-JP" dirty="0" smtClean="0"/>
          </a:p>
          <a:p>
            <a:pPr marL="0" indent="0">
              <a:buNone/>
            </a:pPr>
            <a:r>
              <a:rPr lang="ja-JP" altLang="en-US" dirty="0" smtClean="0"/>
              <a:t>フローチャート自体は、様々な場面で出会う機会が多いかと思いますので、ご存じかとは思います。</a:t>
            </a:r>
            <a:endParaRPr lang="en-US" altLang="ja-JP" dirty="0" smtClean="0"/>
          </a:p>
          <a:p>
            <a:pPr marL="0" indent="0">
              <a:buNone/>
            </a:pPr>
            <a:r>
              <a:rPr lang="ja-JP" altLang="en-US" dirty="0" smtClean="0"/>
              <a:t>簡単なものですと、スライドのこの画像みたいなものです。</a:t>
            </a:r>
            <a:endParaRPr lang="en-US" altLang="ja-JP" dirty="0" smtClean="0"/>
          </a:p>
          <a:p>
            <a:pPr marL="0" indent="0">
              <a:buNone/>
            </a:pPr>
            <a:r>
              <a:rPr lang="ja-JP" altLang="en-US" dirty="0" smtClean="0"/>
              <a:t>開始から終了までの流れを示しており、</a:t>
            </a:r>
            <a:endParaRPr lang="en-US" altLang="ja-JP" dirty="0" smtClean="0"/>
          </a:p>
          <a:p>
            <a:pPr marL="0" indent="0">
              <a:buNone/>
            </a:pPr>
            <a:r>
              <a:rPr lang="ja-JP" altLang="en-US" dirty="0" smtClean="0"/>
              <a:t>今回でいえば、</a:t>
            </a:r>
            <a:r>
              <a:rPr lang="en-US" altLang="ja-JP" dirty="0" smtClean="0"/>
              <a:t>【</a:t>
            </a:r>
            <a:r>
              <a:rPr lang="ja-JP" altLang="en-US" dirty="0" smtClean="0"/>
              <a:t>商品を選んで在庫があれば購入する</a:t>
            </a:r>
            <a:r>
              <a:rPr lang="en-US" altLang="ja-JP" dirty="0" smtClean="0"/>
              <a:t>】</a:t>
            </a:r>
            <a:r>
              <a:rPr lang="ja-JP" altLang="en-US" dirty="0" smtClean="0"/>
              <a:t>という流れを示したものです。</a:t>
            </a:r>
            <a:endParaRPr lang="en-US" altLang="ja-JP" dirty="0" smtClean="0"/>
          </a:p>
          <a:p>
            <a:pPr marL="0" indent="0">
              <a:buNone/>
            </a:pPr>
            <a:endParaRPr lang="en-US" altLang="ja-JP" dirty="0" smtClean="0"/>
          </a:p>
          <a:p>
            <a:pPr marL="0" indent="0">
              <a:buNone/>
            </a:pPr>
            <a:r>
              <a:rPr lang="ja-JP" altLang="en-US" dirty="0" smtClean="0"/>
              <a:t>そのフローチャートにいくつかの要素が加わったものが「業務フロー」です。</a:t>
            </a:r>
          </a:p>
          <a:p>
            <a:pPr marL="0" indent="0">
              <a:buNone/>
            </a:pPr>
            <a:endParaRPr lang="ja-JP" altLang="en-US" dirty="0" smtClean="0"/>
          </a:p>
          <a:p>
            <a:pPr marL="0" indent="0">
              <a:buNone/>
            </a:pPr>
            <a:r>
              <a:rPr lang="ja-JP" altLang="en-US" dirty="0" smtClean="0"/>
              <a:t>追加する要素としては、</a:t>
            </a:r>
            <a:endParaRPr lang="en-US" altLang="ja-JP" dirty="0" smtClean="0"/>
          </a:p>
          <a:p>
            <a:pPr marL="0" indent="0">
              <a:buNone/>
            </a:pPr>
            <a:r>
              <a:rPr lang="ja-JP" altLang="en-US" dirty="0" smtClean="0"/>
              <a:t>・作業する人　・作業工程　・使っているシステムやツール　です。</a:t>
            </a:r>
            <a:endParaRPr lang="en-US" altLang="ja-JP" dirty="0" smtClean="0"/>
          </a:p>
          <a:p>
            <a:pPr marL="0" indent="0">
              <a:buNone/>
            </a:pPr>
            <a:endParaRPr lang="ja-JP" altLang="en-US" dirty="0" smtClean="0"/>
          </a:p>
          <a:p>
            <a:pPr marL="0" indent="0">
              <a:buNone/>
            </a:pPr>
            <a:r>
              <a:rPr lang="ja-JP" altLang="en-US" dirty="0" smtClean="0"/>
              <a:t>誰が何を使って、どれに何をする？みたいなと</a:t>
            </a:r>
            <a:r>
              <a:rPr lang="ja-JP" altLang="en-US" dirty="0" err="1" smtClean="0"/>
              <a:t>ころだと</a:t>
            </a:r>
            <a:r>
              <a:rPr lang="ja-JP" altLang="en-US" dirty="0" smtClean="0"/>
              <a:t>思ってください。</a:t>
            </a:r>
          </a:p>
          <a:p>
            <a:pPr marL="0" indent="0">
              <a:buNone/>
            </a:pPr>
            <a:endParaRPr dirty="0"/>
          </a:p>
        </p:txBody>
      </p:sp>
    </p:spTree>
    <p:extLst>
      <p:ext uri="{BB962C8B-B14F-4D97-AF65-F5344CB8AC3E}">
        <p14:creationId xmlns:p14="http://schemas.microsoft.com/office/powerpoint/2010/main" val="2312296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144dbc4f2ae_0_110: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144dbc4f2ae_0_110: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こちらが給付金申請に関する業務フローのイメージ図です。フローチャートとの違いである</a:t>
            </a:r>
            <a:endParaRPr lang="en-US" altLang="ja-JP" dirty="0" smtClean="0"/>
          </a:p>
          <a:p>
            <a:pPr marL="0" indent="0">
              <a:buNone/>
            </a:pPr>
            <a:r>
              <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a:t>
            </a: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作業する人・作業工程・使っているシステムやツール</a:t>
            </a:r>
            <a:r>
              <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a:t>
            </a: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の部分を</a:t>
            </a:r>
            <a:r>
              <a:rPr lang="ja-JP" altLang="en-US" dirty="0" smtClean="0"/>
              <a:t>意識してみてください。</a:t>
            </a:r>
            <a:endParaRPr lang="en-US" altLang="ja-JP" dirty="0" smtClean="0"/>
          </a:p>
          <a:p>
            <a:pPr marL="0" indent="0">
              <a:buNone/>
            </a:pPr>
            <a:endParaRPr lang="en-US" altLang="ja-JP" dirty="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a:solidFill>
                  <a:srgbClr val="FF0000"/>
                </a:solidFill>
                <a:latin typeface="ＭＳ Ｐゴシック" panose="020B0600070205080204" pitchFamily="50" charset="-128"/>
                <a:ea typeface="ＭＳ Ｐゴシック" panose="020B0600070205080204" pitchFamily="50" charset="-128"/>
                <a:sym typeface="HiraMaruProN-W4"/>
              </a:rPr>
              <a:t>軽く流れを追ってみたいと思います。</a:t>
            </a:r>
            <a:endParaRPr lang="en-US" altLang="ja-JP" dirty="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（業務フローを軽く説明）</a:t>
            </a:r>
            <a:endPar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a:p>
            <a:pPr marL="0" indent="0">
              <a:buNone/>
            </a:pPr>
            <a:endPar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a:p>
            <a:pPr marL="0" indent="0">
              <a:buNone/>
            </a:pPr>
            <a:r>
              <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1</a:t>
            </a: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人で行う業務を記載するのであれば、フローチャートでも構わないかもしれませんが、</a:t>
            </a:r>
            <a:endPar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a:p>
            <a:pPr marL="0" indent="0">
              <a:buNone/>
            </a:pPr>
            <a:r>
              <a:rPr lang="ja-JP" altLang="en-US"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複数人が出てくる業務を描く際には、業務フローが役立ちそうだなとなんとなく理解いただけたのではないかと思います。</a:t>
            </a:r>
            <a:endParaRPr lang="en-US" altLang="ja-JP" dirty="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p:txBody>
      </p:sp>
    </p:spTree>
    <p:extLst>
      <p:ext uri="{BB962C8B-B14F-4D97-AF65-F5344CB8AC3E}">
        <p14:creationId xmlns:p14="http://schemas.microsoft.com/office/powerpoint/2010/main" val="3318441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1441f16927f_0_84: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1441f16927f_0_84: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それではなんとなく業務フローのイメージをつかんでいただいたところで、</a:t>
            </a:r>
            <a:endParaRPr lang="en-US" altLang="ja-JP" dirty="0" smtClean="0"/>
          </a:p>
          <a:p>
            <a:pPr marL="0" indent="0">
              <a:buNone/>
            </a:pPr>
            <a:endParaRPr lang="en-US" altLang="ja-JP" dirty="0" smtClean="0"/>
          </a:p>
          <a:p>
            <a:pPr marL="0" indent="0">
              <a:buNone/>
            </a:pPr>
            <a:r>
              <a:rPr lang="ja-JP" altLang="en-US" dirty="0" smtClean="0"/>
              <a:t>アイスブレイクをしたいと思います。</a:t>
            </a:r>
            <a:endParaRPr lang="en-US" altLang="ja-JP" dirty="0" smtClean="0"/>
          </a:p>
          <a:p>
            <a:pPr marL="0" indent="0">
              <a:buNone/>
            </a:pPr>
            <a:r>
              <a:rPr lang="ja-JP" altLang="en-US" dirty="0" smtClean="0"/>
              <a:t>アイスブレイクを通じて、リラックスしていただきながら、</a:t>
            </a:r>
            <a:endParaRPr lang="en-US" altLang="ja-JP" dirty="0" smtClean="0"/>
          </a:p>
          <a:p>
            <a:pPr marL="0" indent="0">
              <a:buNone/>
            </a:pPr>
            <a:r>
              <a:rPr lang="ja-JP" altLang="en-US" dirty="0" smtClean="0"/>
              <a:t>近くの席の方々とコミュニケーションを取っていただきたいと思います。</a:t>
            </a:r>
          </a:p>
        </p:txBody>
      </p:sp>
    </p:spTree>
    <p:extLst>
      <p:ext uri="{BB962C8B-B14F-4D97-AF65-F5344CB8AC3E}">
        <p14:creationId xmlns:p14="http://schemas.microsoft.com/office/powerpoint/2010/main" val="3348854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1441f16927f_0_1: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1441f16927f_0_1: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Clr>
                <a:schemeClr val="dk1"/>
              </a:buClr>
              <a:buNone/>
            </a:pPr>
            <a:r>
              <a:rPr lang="ja-JP" altLang="en-US" dirty="0" smtClean="0">
                <a:solidFill>
                  <a:schemeClr val="dk1"/>
                </a:solidFill>
              </a:rPr>
              <a:t>（読む）</a:t>
            </a:r>
            <a:endParaRPr lang="en-US" altLang="ja-JP" dirty="0" smtClean="0">
              <a:solidFill>
                <a:schemeClr val="dk1"/>
              </a:solidFill>
            </a:endParaRPr>
          </a:p>
          <a:p>
            <a:pPr marL="0" indent="0">
              <a:buClr>
                <a:schemeClr val="dk1"/>
              </a:buClr>
              <a:buNone/>
            </a:pPr>
            <a:r>
              <a:rPr lang="ja-JP" altLang="en-US" dirty="0" smtClean="0">
                <a:solidFill>
                  <a:schemeClr val="dk1"/>
                </a:solidFill>
              </a:rPr>
              <a:t>お手元に配布しております</a:t>
            </a:r>
            <a:r>
              <a:rPr lang="en-US" altLang="ja-JP" dirty="0" smtClean="0">
                <a:solidFill>
                  <a:schemeClr val="dk1"/>
                </a:solidFill>
              </a:rPr>
              <a:t>A4</a:t>
            </a:r>
            <a:r>
              <a:rPr lang="ja-JP" altLang="en-US" dirty="0" smtClean="0">
                <a:solidFill>
                  <a:schemeClr val="dk1"/>
                </a:solidFill>
              </a:rPr>
              <a:t>の白紙とペンをご準備お願いいたします。</a:t>
            </a:r>
            <a:endParaRPr lang="en-US" altLang="ja" dirty="0" smtClean="0">
              <a:solidFill>
                <a:schemeClr val="dk1"/>
              </a:solidFill>
            </a:endParaRPr>
          </a:p>
          <a:p>
            <a:pPr marL="0" indent="0">
              <a:buClr>
                <a:schemeClr val="dk1"/>
              </a:buClr>
              <a:buNone/>
            </a:pPr>
            <a:endParaRPr lang="en-US" altLang="ja" dirty="0" smtClean="0">
              <a:solidFill>
                <a:schemeClr val="dk1"/>
              </a:solidFill>
            </a:endParaRPr>
          </a:p>
          <a:p>
            <a:pPr marL="0" indent="0">
              <a:buClr>
                <a:schemeClr val="dk1"/>
              </a:buClr>
              <a:buNone/>
            </a:pPr>
            <a:endParaRPr lang="en-US" altLang="ja" dirty="0" smtClean="0">
              <a:solidFill>
                <a:schemeClr val="dk1"/>
              </a:solidFill>
            </a:endParaRPr>
          </a:p>
          <a:p>
            <a:pPr marL="0" indent="0">
              <a:buClr>
                <a:schemeClr val="dk1"/>
              </a:buClr>
              <a:buNone/>
            </a:pPr>
            <a:r>
              <a:rPr lang="ja" dirty="0" smtClean="0">
                <a:solidFill>
                  <a:schemeClr val="dk1"/>
                </a:solidFill>
              </a:rPr>
              <a:t>https</a:t>
            </a:r>
            <a:r>
              <a:rPr lang="ja" dirty="0">
                <a:solidFill>
                  <a:schemeClr val="dk1"/>
                </a:solidFill>
              </a:rPr>
              <a:t>://www.mhlw.go.jp/new-info/kobetu/iyaku/kenketsugo/5a/file/ekakiuta.mp3</a:t>
            </a:r>
            <a:endParaRPr dirty="0">
              <a:solidFill>
                <a:schemeClr val="dk1"/>
              </a:solidFill>
            </a:endParaRPr>
          </a:p>
          <a:p>
            <a:pPr marL="0" indent="0">
              <a:buNone/>
            </a:pPr>
            <a:endParaRPr dirty="0"/>
          </a:p>
        </p:txBody>
      </p:sp>
    </p:spTree>
    <p:extLst>
      <p:ext uri="{BB962C8B-B14F-4D97-AF65-F5344CB8AC3E}">
        <p14:creationId xmlns:p14="http://schemas.microsoft.com/office/powerpoint/2010/main" val="25327676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1441f16927f_0_6:notes"/>
          <p:cNvSpPr>
            <a:spLocks noGrp="1" noRot="1" noChangeAspect="1"/>
          </p:cNvSpPr>
          <p:nvPr>
            <p:ph type="sldImg" idx="2"/>
          </p:nvPr>
        </p:nvSpPr>
        <p:spPr>
          <a:xfrm>
            <a:off x="141288" y="768350"/>
            <a:ext cx="6821487" cy="3836988"/>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6" name="Google Shape;156;g1441f16927f_0_6:notes"/>
          <p:cNvSpPr txBox="1">
            <a:spLocks noGrp="1"/>
          </p:cNvSpPr>
          <p:nvPr>
            <p:ph type="body" idx="1"/>
          </p:nvPr>
        </p:nvSpPr>
        <p:spPr>
          <a:xfrm>
            <a:off x="710407" y="4861442"/>
            <a:ext cx="5683250" cy="4605576"/>
          </a:xfrm>
          <a:prstGeom prst="rect">
            <a:avLst/>
          </a:prstGeom>
        </p:spPr>
        <p:txBody>
          <a:bodyPr spcFirstLastPara="1" wrap="square" lIns="94780" tIns="94780" rIns="94780" bIns="94780" anchor="t" anchorCtr="0">
            <a:noAutofit/>
          </a:bodyPr>
          <a:lstStyle/>
          <a:p>
            <a:pPr marL="0" indent="0">
              <a:buNone/>
            </a:pPr>
            <a:r>
              <a:rPr lang="ja-JP" altLang="en-US" dirty="0" smtClean="0"/>
              <a:t>（読む）</a:t>
            </a:r>
            <a:endParaRPr dirty="0"/>
          </a:p>
        </p:txBody>
      </p:sp>
    </p:spTree>
    <p:extLst>
      <p:ext uri="{BB962C8B-B14F-4D97-AF65-F5344CB8AC3E}">
        <p14:creationId xmlns:p14="http://schemas.microsoft.com/office/powerpoint/2010/main" val="1237770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4J_テンプレ"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6353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dirty="0"/>
          </a:p>
        </p:txBody>
      </p:sp>
      <p:sp>
        <p:nvSpPr>
          <p:cNvPr id="13" name="Google Shape;13;p2"/>
          <p:cNvSpPr txBox="1">
            <a:spLocks noGrp="1"/>
          </p:cNvSpPr>
          <p:nvPr>
            <p:ph type="subTitle" idx="1"/>
          </p:nvPr>
        </p:nvSpPr>
        <p:spPr>
          <a:xfrm>
            <a:off x="311700" y="3410725"/>
            <a:ext cx="8520600" cy="792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2800"/>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２ 列（タイトル＋コピーあり） ">
  <p:cSld name="CUSTOM_1">
    <p:spTree>
      <p:nvGrpSpPr>
        <p:cNvPr id="1" name="Shape 50"/>
        <p:cNvGrpSpPr/>
        <p:nvPr/>
      </p:nvGrpSpPr>
      <p:grpSpPr>
        <a:xfrm>
          <a:off x="0" y="0"/>
          <a:ext cx="0" cy="0"/>
          <a:chOff x="0" y="0"/>
          <a:chExt cx="0" cy="0"/>
        </a:xfrm>
      </p:grpSpPr>
      <p:sp>
        <p:nvSpPr>
          <p:cNvPr id="51" name="Google Shape;51;p12"/>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2"/>
          <p:cNvSpPr txBox="1">
            <a:spLocks noGrp="1"/>
          </p:cNvSpPr>
          <p:nvPr>
            <p:ph type="body" idx="1"/>
          </p:nvPr>
        </p:nvSpPr>
        <p:spPr>
          <a:xfrm>
            <a:off x="311700" y="1439576"/>
            <a:ext cx="41463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3" name="Google Shape;53;p12"/>
          <p:cNvSpPr txBox="1">
            <a:spLocks noGrp="1"/>
          </p:cNvSpPr>
          <p:nvPr>
            <p:ph type="body" idx="2"/>
          </p:nvPr>
        </p:nvSpPr>
        <p:spPr>
          <a:xfrm>
            <a:off x="4686000" y="1439576"/>
            <a:ext cx="41463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4" name="Google Shape;54;p12"/>
          <p:cNvSpPr txBox="1">
            <a:spLocks noGrp="1"/>
          </p:cNvSpPr>
          <p:nvPr>
            <p:ph type="subTitle" idx="3"/>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b="1"/>
            </a:lvl2pPr>
            <a:lvl3pPr lvl="2" algn="r" rtl="0">
              <a:lnSpc>
                <a:spcPct val="100000"/>
              </a:lnSpc>
              <a:spcBef>
                <a:spcPts val="0"/>
              </a:spcBef>
              <a:spcAft>
                <a:spcPts val="0"/>
              </a:spcAft>
              <a:buSzPts val="2400"/>
              <a:buNone/>
              <a:defRPr sz="2400" b="1"/>
            </a:lvl3pPr>
            <a:lvl4pPr lvl="3" algn="r" rtl="0">
              <a:lnSpc>
                <a:spcPct val="100000"/>
              </a:lnSpc>
              <a:spcBef>
                <a:spcPts val="0"/>
              </a:spcBef>
              <a:spcAft>
                <a:spcPts val="0"/>
              </a:spcAft>
              <a:buSzPts val="2400"/>
              <a:buNone/>
              <a:defRPr sz="2400" b="1"/>
            </a:lvl4pPr>
            <a:lvl5pPr lvl="4" algn="r" rtl="0">
              <a:lnSpc>
                <a:spcPct val="100000"/>
              </a:lnSpc>
              <a:spcBef>
                <a:spcPts val="0"/>
              </a:spcBef>
              <a:spcAft>
                <a:spcPts val="0"/>
              </a:spcAft>
              <a:buSzPts val="2400"/>
              <a:buNone/>
              <a:defRPr sz="2400" b="1"/>
            </a:lvl5pPr>
            <a:lvl6pPr lvl="5" algn="r" rtl="0">
              <a:lnSpc>
                <a:spcPct val="100000"/>
              </a:lnSpc>
              <a:spcBef>
                <a:spcPts val="0"/>
              </a:spcBef>
              <a:spcAft>
                <a:spcPts val="0"/>
              </a:spcAft>
              <a:buSzPts val="2400"/>
              <a:buNone/>
              <a:defRPr sz="2400" b="1"/>
            </a:lvl6pPr>
            <a:lvl7pPr lvl="6" algn="r" rtl="0">
              <a:lnSpc>
                <a:spcPct val="100000"/>
              </a:lnSpc>
              <a:spcBef>
                <a:spcPts val="0"/>
              </a:spcBef>
              <a:spcAft>
                <a:spcPts val="0"/>
              </a:spcAft>
              <a:buSzPts val="2400"/>
              <a:buNone/>
              <a:defRPr sz="2400" b="1"/>
            </a:lvl7pPr>
            <a:lvl8pPr lvl="7" algn="r" rtl="0">
              <a:lnSpc>
                <a:spcPct val="100000"/>
              </a:lnSpc>
              <a:spcBef>
                <a:spcPts val="0"/>
              </a:spcBef>
              <a:spcAft>
                <a:spcPts val="0"/>
              </a:spcAft>
              <a:buSzPts val="2400"/>
              <a:buNone/>
              <a:defRPr sz="2400" b="1"/>
            </a:lvl8pPr>
            <a:lvl9pPr lvl="8" algn="r" rtl="0">
              <a:lnSpc>
                <a:spcPct val="100000"/>
              </a:lnSpc>
              <a:spcBef>
                <a:spcPts val="0"/>
              </a:spcBef>
              <a:spcAft>
                <a:spcPts val="0"/>
              </a:spcAft>
              <a:buSzPts val="2400"/>
              <a:buNone/>
              <a:defRPr sz="2400" b="1"/>
            </a:lvl9pPr>
          </a:lstStyle>
          <a:p>
            <a:endParaRPr/>
          </a:p>
        </p:txBody>
      </p:sp>
      <p:sp>
        <p:nvSpPr>
          <p:cNvPr id="55" name="Google Shape;55;p12"/>
          <p:cNvSpPr txBox="1">
            <a:spLocks noGrp="1"/>
          </p:cNvSpPr>
          <p:nvPr>
            <p:ph type="sldNum" idx="12"/>
          </p:nvPr>
        </p:nvSpPr>
        <p:spPr>
          <a:xfrm>
            <a:off x="8632800"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1620">
          <p15:clr>
            <a:srgbClr val="FA7B17"/>
          </p15:clr>
        </p15:guide>
        <p15:guide id="2" pos="2880">
          <p15:clr>
            <a:srgbClr val="FA7B17"/>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３列（タイトル＋コピーあり） ">
  <p:cSld name="CUSTOM_1_1">
    <p:spTree>
      <p:nvGrpSpPr>
        <p:cNvPr id="1" name="Shape 56"/>
        <p:cNvGrpSpPr/>
        <p:nvPr/>
      </p:nvGrpSpPr>
      <p:grpSpPr>
        <a:xfrm>
          <a:off x="0" y="0"/>
          <a:ext cx="0" cy="0"/>
          <a:chOff x="0" y="0"/>
          <a:chExt cx="0" cy="0"/>
        </a:xfrm>
      </p:grpSpPr>
      <p:sp>
        <p:nvSpPr>
          <p:cNvPr id="57" name="Google Shape;57;p13"/>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dirty="0"/>
          </a:p>
        </p:txBody>
      </p:sp>
      <p:sp>
        <p:nvSpPr>
          <p:cNvPr id="58" name="Google Shape;58;p13"/>
          <p:cNvSpPr txBox="1">
            <a:spLocks noGrp="1"/>
          </p:cNvSpPr>
          <p:nvPr>
            <p:ph type="body" idx="1"/>
          </p:nvPr>
        </p:nvSpPr>
        <p:spPr>
          <a:xfrm>
            <a:off x="311700"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9" name="Google Shape;59;p13"/>
          <p:cNvSpPr txBox="1">
            <a:spLocks noGrp="1"/>
          </p:cNvSpPr>
          <p:nvPr>
            <p:ph type="body" idx="2"/>
          </p:nvPr>
        </p:nvSpPr>
        <p:spPr>
          <a:xfrm>
            <a:off x="3211349"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60" name="Google Shape;60;p13"/>
          <p:cNvSpPr txBox="1">
            <a:spLocks noGrp="1"/>
          </p:cNvSpPr>
          <p:nvPr>
            <p:ph type="body" idx="3"/>
          </p:nvPr>
        </p:nvSpPr>
        <p:spPr>
          <a:xfrm>
            <a:off x="6110997"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61" name="Google Shape;61;p13"/>
          <p:cNvSpPr txBox="1">
            <a:spLocks noGrp="1"/>
          </p:cNvSpPr>
          <p:nvPr>
            <p:ph type="subTitle" idx="4"/>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b="1"/>
            </a:lvl2pPr>
            <a:lvl3pPr lvl="2" algn="r" rtl="0">
              <a:lnSpc>
                <a:spcPct val="100000"/>
              </a:lnSpc>
              <a:spcBef>
                <a:spcPts val="0"/>
              </a:spcBef>
              <a:spcAft>
                <a:spcPts val="0"/>
              </a:spcAft>
              <a:buSzPts val="2400"/>
              <a:buNone/>
              <a:defRPr sz="2400" b="1"/>
            </a:lvl3pPr>
            <a:lvl4pPr lvl="3" algn="r" rtl="0">
              <a:lnSpc>
                <a:spcPct val="100000"/>
              </a:lnSpc>
              <a:spcBef>
                <a:spcPts val="0"/>
              </a:spcBef>
              <a:spcAft>
                <a:spcPts val="0"/>
              </a:spcAft>
              <a:buSzPts val="2400"/>
              <a:buNone/>
              <a:defRPr sz="2400" b="1"/>
            </a:lvl4pPr>
            <a:lvl5pPr lvl="4" algn="r" rtl="0">
              <a:lnSpc>
                <a:spcPct val="100000"/>
              </a:lnSpc>
              <a:spcBef>
                <a:spcPts val="0"/>
              </a:spcBef>
              <a:spcAft>
                <a:spcPts val="0"/>
              </a:spcAft>
              <a:buSzPts val="2400"/>
              <a:buNone/>
              <a:defRPr sz="2400" b="1"/>
            </a:lvl5pPr>
            <a:lvl6pPr lvl="5" algn="r" rtl="0">
              <a:lnSpc>
                <a:spcPct val="100000"/>
              </a:lnSpc>
              <a:spcBef>
                <a:spcPts val="0"/>
              </a:spcBef>
              <a:spcAft>
                <a:spcPts val="0"/>
              </a:spcAft>
              <a:buSzPts val="2400"/>
              <a:buNone/>
              <a:defRPr sz="2400" b="1"/>
            </a:lvl6pPr>
            <a:lvl7pPr lvl="6" algn="r" rtl="0">
              <a:lnSpc>
                <a:spcPct val="100000"/>
              </a:lnSpc>
              <a:spcBef>
                <a:spcPts val="0"/>
              </a:spcBef>
              <a:spcAft>
                <a:spcPts val="0"/>
              </a:spcAft>
              <a:buSzPts val="2400"/>
              <a:buNone/>
              <a:defRPr sz="2400" b="1"/>
            </a:lvl7pPr>
            <a:lvl8pPr lvl="7" algn="r" rtl="0">
              <a:lnSpc>
                <a:spcPct val="100000"/>
              </a:lnSpc>
              <a:spcBef>
                <a:spcPts val="0"/>
              </a:spcBef>
              <a:spcAft>
                <a:spcPts val="0"/>
              </a:spcAft>
              <a:buSzPts val="2400"/>
              <a:buNone/>
              <a:defRPr sz="2400" b="1"/>
            </a:lvl8pPr>
            <a:lvl9pPr lvl="8" algn="r" rtl="0">
              <a:lnSpc>
                <a:spcPct val="100000"/>
              </a:lnSpc>
              <a:spcBef>
                <a:spcPts val="0"/>
              </a:spcBef>
              <a:spcAft>
                <a:spcPts val="0"/>
              </a:spcAft>
              <a:buSzPts val="2400"/>
              <a:buNone/>
              <a:defRPr sz="2400" b="1"/>
            </a:lvl9pPr>
          </a:lstStyle>
          <a:p>
            <a:endParaRPr/>
          </a:p>
        </p:txBody>
      </p:sp>
      <p:sp>
        <p:nvSpPr>
          <p:cNvPr id="62" name="Google Shape;62;p13"/>
          <p:cNvSpPr txBox="1">
            <a:spLocks noGrp="1"/>
          </p:cNvSpPr>
          <p:nvPr>
            <p:ph type="sldNum" idx="12"/>
          </p:nvPr>
        </p:nvSpPr>
        <p:spPr>
          <a:xfrm>
            <a:off x="8632800"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79"/>
            <a:ext cx="8229600" cy="857250"/>
          </a:xfrm>
        </p:spPr>
        <p:txBody>
          <a:bodyPr/>
          <a:lstStyle>
            <a:lvl1pPr>
              <a:defRPr>
                <a:latin typeface="+mj-ea"/>
                <a:ea typeface="+mj-ea"/>
              </a:defRPr>
            </a:lvl1pPr>
          </a:lstStyle>
          <a:p>
            <a:r>
              <a:rPr lang="ja-JP" altLang="en-US" noProof="0" dirty="0"/>
              <a:t>マスター タイトルの書式設定</a:t>
            </a:r>
          </a:p>
        </p:txBody>
      </p:sp>
      <p:sp>
        <p:nvSpPr>
          <p:cNvPr id="3" name="コンテンツ プレースホルダー 2"/>
          <p:cNvSpPr>
            <a:spLocks noGrp="1"/>
          </p:cNvSpPr>
          <p:nvPr>
            <p:ph idx="1"/>
          </p:nvPr>
        </p:nvSpPr>
        <p:spPr>
          <a:xfrm>
            <a:off x="457200" y="1200151"/>
            <a:ext cx="8229600" cy="3394472"/>
          </a:xfrm>
        </p:spPr>
        <p:txBody>
          <a:bodyPr/>
          <a:lstStyle>
            <a:lvl1pPr>
              <a:defRPr>
                <a:latin typeface="+mj-ea"/>
                <a:ea typeface="+mj-ea"/>
              </a:defRPr>
            </a:lvl1pPr>
            <a:lvl2pPr>
              <a:defRPr>
                <a:latin typeface="ＭＳ Ｐゴシック 見出し"/>
              </a:defRPr>
            </a:lvl2pPr>
            <a:lvl3pPr>
              <a:defRPr>
                <a:latin typeface="ＭＳ Ｐゴシック 見出し"/>
              </a:defRPr>
            </a:lvl3pPr>
            <a:lvl4pPr>
              <a:defRPr>
                <a:latin typeface="ＭＳ Ｐゴシック 見出し"/>
              </a:defRPr>
            </a:lvl4pPr>
            <a:lvl5pPr>
              <a:defRPr>
                <a:latin typeface="ＭＳ Ｐゴシック 見出し"/>
              </a:defRPr>
            </a:lvl5pPr>
          </a:lstStyle>
          <a:p>
            <a:pPr lvl="0"/>
            <a:r>
              <a:rPr lang="ja-JP" altLang="en-US" noProof="0" dirty="0"/>
              <a:t>マスター テキストの書式設定</a:t>
            </a:r>
          </a:p>
          <a:p>
            <a:pPr lvl="1"/>
            <a:r>
              <a:rPr lang="ja-JP" altLang="en-US" noProof="0" dirty="0"/>
              <a:t>第 </a:t>
            </a:r>
            <a:r>
              <a:rPr lang="en-US" altLang="ja-JP" noProof="0" dirty="0"/>
              <a:t>2 </a:t>
            </a:r>
            <a:r>
              <a:rPr lang="ja-JP" altLang="en-US" noProof="0" dirty="0"/>
              <a:t>レベル</a:t>
            </a:r>
          </a:p>
          <a:p>
            <a:pPr lvl="2"/>
            <a:r>
              <a:rPr lang="ja-JP" altLang="en-US" noProof="0" dirty="0"/>
              <a:t>第 </a:t>
            </a:r>
            <a:r>
              <a:rPr lang="en-US" altLang="ja-JP" noProof="0" dirty="0"/>
              <a:t>3 </a:t>
            </a:r>
            <a:r>
              <a:rPr lang="ja-JP" altLang="en-US" noProof="0" dirty="0"/>
              <a:t>レベル</a:t>
            </a:r>
          </a:p>
          <a:p>
            <a:pPr lvl="3"/>
            <a:r>
              <a:rPr lang="ja-JP" altLang="en-US" noProof="0" dirty="0"/>
              <a:t>第 </a:t>
            </a:r>
            <a:r>
              <a:rPr lang="en-US" altLang="ja-JP" noProof="0" dirty="0"/>
              <a:t>4 </a:t>
            </a:r>
            <a:r>
              <a:rPr lang="ja-JP" altLang="en-US" noProof="0" dirty="0"/>
              <a:t>レベル</a:t>
            </a:r>
          </a:p>
          <a:p>
            <a:pPr lvl="4"/>
            <a:r>
              <a:rPr lang="ja-JP" altLang="en-US" noProof="0" dirty="0"/>
              <a:t>第 </a:t>
            </a:r>
            <a:r>
              <a:rPr lang="en-US" altLang="ja-JP" noProof="0" dirty="0"/>
              <a:t>5 </a:t>
            </a:r>
            <a:r>
              <a:rPr lang="ja-JP" altLang="en-US" noProof="0" dirty="0"/>
              <a:t>レベル</a:t>
            </a:r>
          </a:p>
        </p:txBody>
      </p:sp>
      <p:sp>
        <p:nvSpPr>
          <p:cNvPr id="4" name="Rectangle 4"/>
          <p:cNvSpPr>
            <a:spLocks noGrp="1" noChangeArrowheads="1"/>
          </p:cNvSpPr>
          <p:nvPr>
            <p:ph type="dt" sz="half" idx="10"/>
          </p:nvPr>
        </p:nvSpPr>
        <p:spPr>
          <a:xfrm>
            <a:off x="457200" y="4683919"/>
            <a:ext cx="2133600" cy="357188"/>
          </a:xfrm>
          <a:prstGeom prst="rect">
            <a:avLst/>
          </a:prstGeom>
        </p:spPr>
        <p:txBody>
          <a:bodyPr/>
          <a:lstStyle>
            <a:lvl1pPr>
              <a:defRPr/>
            </a:lvl1pPr>
          </a:lstStyle>
          <a:p>
            <a:pPr>
              <a:defRPr/>
            </a:pPr>
            <a:endParaRPr lang="ja-JP" altLang="ja-JP"/>
          </a:p>
        </p:txBody>
      </p:sp>
      <p:sp>
        <p:nvSpPr>
          <p:cNvPr id="5" name="Rectangle 5"/>
          <p:cNvSpPr>
            <a:spLocks noGrp="1" noChangeArrowheads="1"/>
          </p:cNvSpPr>
          <p:nvPr>
            <p:ph type="ftr" sz="quarter" idx="11"/>
          </p:nvPr>
        </p:nvSpPr>
        <p:spPr>
          <a:xfrm>
            <a:off x="3124200" y="4683919"/>
            <a:ext cx="2895600" cy="357188"/>
          </a:xfrm>
          <a:prstGeom prst="rect">
            <a:avLst/>
          </a:prstGeom>
        </p:spPr>
        <p:txBody>
          <a:bodyPr/>
          <a:lstStyle>
            <a:lvl1pPr>
              <a:defRPr/>
            </a:lvl1pPr>
          </a:lstStyle>
          <a:p>
            <a:pPr>
              <a:defRPr/>
            </a:pPr>
            <a:endParaRPr lang="ja-JP" altLang="ja-JP" dirty="0"/>
          </a:p>
        </p:txBody>
      </p:sp>
      <p:sp>
        <p:nvSpPr>
          <p:cNvPr id="6" name="Rectangle 6"/>
          <p:cNvSpPr>
            <a:spLocks noGrp="1" noChangeArrowheads="1"/>
          </p:cNvSpPr>
          <p:nvPr>
            <p:ph type="sldNum" sz="quarter" idx="12"/>
          </p:nvPr>
        </p:nvSpPr>
        <p:spPr/>
        <p:txBody>
          <a:bodyPr/>
          <a:lstStyle>
            <a:lvl1pPr>
              <a:defRPr/>
            </a:lvl1pPr>
          </a:lstStyle>
          <a:p>
            <a:pPr>
              <a:defRPr/>
            </a:pPr>
            <a:fld id="{B02B5F09-B3D2-4891-92CA-2A0D082D23F4}" type="slidenum">
              <a:rPr altLang="ja-JP"/>
              <a:pPr>
                <a:defRPr/>
              </a:pPr>
              <a:t>‹#›</a:t>
            </a:fld>
            <a:endParaRPr altLang="ja-JP"/>
          </a:p>
        </p:txBody>
      </p:sp>
      <p:sp>
        <p:nvSpPr>
          <p:cNvPr id="7" name="Rectangle 6"/>
          <p:cNvSpPr>
            <a:spLocks noGrp="1" noChangeArrowheads="1"/>
          </p:cNvSpPr>
          <p:nvPr>
            <p:ph type="sldNum" sz="quarter" idx="13"/>
          </p:nvPr>
        </p:nvSpPr>
        <p:spPr/>
        <p:txBody>
          <a:bodyPr/>
          <a:lstStyle>
            <a:lvl1pPr>
              <a:defRPr/>
            </a:lvl1pPr>
          </a:lstStyle>
          <a:p>
            <a:pPr>
              <a:defRPr/>
            </a:pPr>
            <a:fld id="{8E58ECC7-2E13-41AA-97A0-6CC704BA3A4B}" type="slidenum">
              <a:rPr altLang="ja-JP"/>
              <a:pPr>
                <a:defRPr/>
              </a:pPr>
              <a:t>‹#›</a:t>
            </a:fld>
            <a:endParaRPr altLang="ja-JP"/>
          </a:p>
        </p:txBody>
      </p:sp>
    </p:spTree>
    <p:extLst>
      <p:ext uri="{BB962C8B-B14F-4D97-AF65-F5344CB8AC3E}">
        <p14:creationId xmlns:p14="http://schemas.microsoft.com/office/powerpoint/2010/main" val="2127625215"/>
      </p:ext>
    </p:extLst>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228600"/>
            <a:ext cx="8520600" cy="571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914540"/>
            <a:ext cx="8520600" cy="3733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1" name="Google Shape;21;p4"/>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8599" y="914400"/>
            <a:ext cx="4146300" cy="37236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5" name="Google Shape;25;p5"/>
          <p:cNvSpPr txBox="1">
            <a:spLocks noGrp="1"/>
          </p:cNvSpPr>
          <p:nvPr>
            <p:ph type="body" idx="2"/>
          </p:nvPr>
        </p:nvSpPr>
        <p:spPr>
          <a:xfrm>
            <a:off x="4692900" y="924591"/>
            <a:ext cx="4146300" cy="37236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6" name="Google Shape;26;p5"/>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
        <p:cNvGrpSpPr/>
        <p:nvPr/>
      </p:nvGrpSpPr>
      <p:grpSpPr>
        <a:xfrm>
          <a:off x="0" y="0"/>
          <a:ext cx="0" cy="0"/>
          <a:chOff x="0" y="0"/>
          <a:chExt cx="0" cy="0"/>
        </a:xfrm>
      </p:grpSpPr>
      <p:sp>
        <p:nvSpPr>
          <p:cNvPr id="31" name="Google Shape;31;p7"/>
          <p:cNvSpPr/>
          <p:nvPr/>
        </p:nvSpPr>
        <p:spPr>
          <a:xfrm>
            <a:off x="4572000" y="-125"/>
            <a:ext cx="4572000" cy="4865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3" name="Google Shape;33;p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 name="Google Shape;34;p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5" name="Google Shape;35;p7"/>
          <p:cNvSpPr txBox="1">
            <a:spLocks noGrp="1"/>
          </p:cNvSpPr>
          <p:nvPr>
            <p:ph type="sldNum" idx="12"/>
          </p:nvPr>
        </p:nvSpPr>
        <p:spPr>
          <a:xfrm>
            <a:off x="8632800"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9"/>
        <p:cNvGrpSpPr/>
        <p:nvPr/>
      </p:nvGrpSpPr>
      <p:grpSpPr>
        <a:xfrm>
          <a:off x="0" y="0"/>
          <a:ext cx="0" cy="0"/>
          <a:chOff x="0" y="0"/>
          <a:chExt cx="0" cy="0"/>
        </a:xfrm>
      </p:grpSpPr>
      <p:sp>
        <p:nvSpPr>
          <p:cNvPr id="40" name="Google Shape;40;p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1" name="Google Shape;41;p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2" name="Google Shape;42;p9"/>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3"/>
        <p:cNvGrpSpPr/>
        <p:nvPr/>
      </p:nvGrpSpPr>
      <p:grpSpPr>
        <a:xfrm>
          <a:off x="0" y="0"/>
          <a:ext cx="0" cy="0"/>
          <a:chOff x="0" y="0"/>
          <a:chExt cx="0" cy="0"/>
        </a:xfrm>
      </p:grpSpPr>
      <p:sp>
        <p:nvSpPr>
          <p:cNvPr id="44" name="Google Shape;44;p10"/>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１ 列（タイトル＋コピーあり）">
  <p:cSld name="CUSTOM">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7" name="Google Shape;47;p11"/>
          <p:cNvSpPr txBox="1">
            <a:spLocks noGrp="1"/>
          </p:cNvSpPr>
          <p:nvPr>
            <p:ph type="body" idx="1"/>
          </p:nvPr>
        </p:nvSpPr>
        <p:spPr>
          <a:xfrm>
            <a:off x="311700" y="1439573"/>
            <a:ext cx="85206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8" name="Google Shape;48;p11"/>
          <p:cNvSpPr txBox="1">
            <a:spLocks noGrp="1"/>
          </p:cNvSpPr>
          <p:nvPr>
            <p:ph type="subTitle" idx="2"/>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a:lvl2pPr>
            <a:lvl3pPr lvl="2" algn="r" rtl="0">
              <a:lnSpc>
                <a:spcPct val="100000"/>
              </a:lnSpc>
              <a:spcBef>
                <a:spcPts val="0"/>
              </a:spcBef>
              <a:spcAft>
                <a:spcPts val="0"/>
              </a:spcAft>
              <a:buSzPts val="2400"/>
              <a:buNone/>
              <a:defRPr sz="2400"/>
            </a:lvl3pPr>
            <a:lvl4pPr lvl="3" algn="r" rtl="0">
              <a:lnSpc>
                <a:spcPct val="100000"/>
              </a:lnSpc>
              <a:spcBef>
                <a:spcPts val="0"/>
              </a:spcBef>
              <a:spcAft>
                <a:spcPts val="0"/>
              </a:spcAft>
              <a:buSzPts val="2400"/>
              <a:buNone/>
              <a:defRPr sz="2400"/>
            </a:lvl4pPr>
            <a:lvl5pPr lvl="4" algn="r" rtl="0">
              <a:lnSpc>
                <a:spcPct val="100000"/>
              </a:lnSpc>
              <a:spcBef>
                <a:spcPts val="0"/>
              </a:spcBef>
              <a:spcAft>
                <a:spcPts val="0"/>
              </a:spcAft>
              <a:buSzPts val="2400"/>
              <a:buNone/>
              <a:defRPr sz="2400"/>
            </a:lvl5pPr>
            <a:lvl6pPr lvl="5" algn="r" rtl="0">
              <a:lnSpc>
                <a:spcPct val="100000"/>
              </a:lnSpc>
              <a:spcBef>
                <a:spcPts val="0"/>
              </a:spcBef>
              <a:spcAft>
                <a:spcPts val="0"/>
              </a:spcAft>
              <a:buSzPts val="2400"/>
              <a:buNone/>
              <a:defRPr sz="2400"/>
            </a:lvl6pPr>
            <a:lvl7pPr lvl="6" algn="r" rtl="0">
              <a:lnSpc>
                <a:spcPct val="100000"/>
              </a:lnSpc>
              <a:spcBef>
                <a:spcPts val="0"/>
              </a:spcBef>
              <a:spcAft>
                <a:spcPts val="0"/>
              </a:spcAft>
              <a:buSzPts val="2400"/>
              <a:buNone/>
              <a:defRPr sz="2400"/>
            </a:lvl7pPr>
            <a:lvl8pPr lvl="7" algn="r" rtl="0">
              <a:lnSpc>
                <a:spcPct val="100000"/>
              </a:lnSpc>
              <a:spcBef>
                <a:spcPts val="0"/>
              </a:spcBef>
              <a:spcAft>
                <a:spcPts val="0"/>
              </a:spcAft>
              <a:buSzPts val="2400"/>
              <a:buNone/>
              <a:defRPr sz="2400"/>
            </a:lvl8pPr>
            <a:lvl9pPr lvl="8" algn="r" rtl="0">
              <a:lnSpc>
                <a:spcPct val="100000"/>
              </a:lnSpc>
              <a:spcBef>
                <a:spcPts val="0"/>
              </a:spcBef>
              <a:spcAft>
                <a:spcPts val="0"/>
              </a:spcAft>
              <a:buSzPts val="2400"/>
              <a:buNone/>
              <a:defRPr sz="2400"/>
            </a:lvl9pPr>
          </a:lstStyle>
          <a:p>
            <a:endParaRPr/>
          </a:p>
        </p:txBody>
      </p:sp>
      <p:sp>
        <p:nvSpPr>
          <p:cNvPr id="49" name="Google Shape;49;p11"/>
          <p:cNvSpPr txBox="1">
            <a:spLocks noGrp="1"/>
          </p:cNvSpPr>
          <p:nvPr>
            <p:ph type="sldNum" idx="12"/>
          </p:nvPr>
        </p:nvSpPr>
        <p:spPr>
          <a:xfrm>
            <a:off x="8632800" y="4865700"/>
            <a:ext cx="511200" cy="277800"/>
          </a:xfrm>
          <a:prstGeom prst="rect">
            <a:avLst/>
          </a:prstGeom>
        </p:spPr>
        <p:txBody>
          <a:bodyPr spcFirstLastPara="1" wrap="square" lIns="91425" tIns="91425" rIns="91425" bIns="91425" anchor="b"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ja"/>
              <a:t>‹#›</a:t>
            </a:fld>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6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1pPr>
            <a:lvl2pPr lvl="1"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2pPr>
            <a:lvl3pPr lvl="2"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3pPr>
            <a:lvl4pPr lvl="3"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4pPr>
            <a:lvl5pPr lvl="4"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5pPr>
            <a:lvl6pPr lvl="5"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6pPr>
            <a:lvl7pPr lvl="6"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7pPr>
            <a:lvl8pPr lvl="7"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8pPr>
            <a:lvl9pPr lvl="8"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9pPr>
          </a:lstStyle>
          <a:p>
            <a:endParaRPr dirty="0"/>
          </a:p>
        </p:txBody>
      </p:sp>
      <p:sp>
        <p:nvSpPr>
          <p:cNvPr id="7" name="Google Shape;7;p1"/>
          <p:cNvSpPr txBox="1">
            <a:spLocks noGrp="1"/>
          </p:cNvSpPr>
          <p:nvPr>
            <p:ph type="body" idx="1"/>
          </p:nvPr>
        </p:nvSpPr>
        <p:spPr>
          <a:xfrm>
            <a:off x="311700" y="1000075"/>
            <a:ext cx="8520600" cy="37395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HiraMaruProN-W4"/>
              <a:buChar char="●"/>
              <a:defRPr sz="1800">
                <a:solidFill>
                  <a:schemeClr val="dk2"/>
                </a:solidFill>
                <a:latin typeface="HiraMaruProN-W4"/>
                <a:ea typeface="HiraMaruProN-W4"/>
                <a:cs typeface="HiraMaruProN-W4"/>
                <a:sym typeface="HiraMaruProN-W4"/>
              </a:defRPr>
            </a:lvl1pPr>
            <a:lvl2pPr marL="914400" lvl="1"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2pPr>
            <a:lvl3pPr marL="1371600" lvl="2"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3pPr>
            <a:lvl4pPr marL="1828800" lvl="3"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4pPr>
            <a:lvl5pPr marL="2286000" lvl="4"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5pPr>
            <a:lvl6pPr marL="2743200" lvl="5"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6pPr>
            <a:lvl7pPr marL="3200400" lvl="6"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7pPr>
            <a:lvl8pPr marL="3657600" lvl="7"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8pPr>
            <a:lvl9pPr marL="4114800" lvl="8" indent="-317500" rtl="0">
              <a:lnSpc>
                <a:spcPct val="115000"/>
              </a:lnSpc>
              <a:spcBef>
                <a:spcPts val="1600"/>
              </a:spcBef>
              <a:spcAft>
                <a:spcPts val="1600"/>
              </a:spcAft>
              <a:buClr>
                <a:schemeClr val="dk2"/>
              </a:buClr>
              <a:buSzPts val="1400"/>
              <a:buFont typeface="HiraMaruProN-W4"/>
              <a:buChar char="■"/>
              <a:defRPr>
                <a:solidFill>
                  <a:schemeClr val="dk2"/>
                </a:solidFill>
                <a:latin typeface="HiraMaruProN-W4"/>
                <a:ea typeface="HiraMaruProN-W4"/>
                <a:cs typeface="HiraMaruProN-W4"/>
                <a:sym typeface="HiraMaruProN-W4"/>
              </a:defRPr>
            </a:lvl9pPr>
          </a:lstStyle>
          <a:p>
            <a:endParaRPr dirty="0"/>
          </a:p>
        </p:txBody>
      </p:sp>
      <p:sp>
        <p:nvSpPr>
          <p:cNvPr id="8" name="Google Shape;8;p1"/>
          <p:cNvSpPr txBox="1">
            <a:spLocks noGrp="1"/>
          </p:cNvSpPr>
          <p:nvPr>
            <p:ph type="sldNum" idx="12"/>
          </p:nvPr>
        </p:nvSpPr>
        <p:spPr>
          <a:xfrm>
            <a:off x="8624858" y="4739417"/>
            <a:ext cx="548700" cy="393600"/>
          </a:xfrm>
          <a:prstGeom prst="rect">
            <a:avLst/>
          </a:prstGeom>
          <a:noFill/>
          <a:ln>
            <a:noFill/>
          </a:ln>
        </p:spPr>
        <p:txBody>
          <a:bodyPr spcFirstLastPara="1" wrap="square" lIns="91425" tIns="91425" rIns="91425" bIns="91425" anchor="ctr" anchorCtr="0">
            <a:noAutofit/>
          </a:bodyPr>
          <a:lstStyle>
            <a:lvl1pPr lvl="0" algn="r" rtl="0">
              <a:buNone/>
              <a:defRPr sz="1000">
                <a:solidFill>
                  <a:srgbClr val="FFFFFF"/>
                </a:solidFill>
              </a:defRPr>
            </a:lvl1pPr>
            <a:lvl2pPr lvl="1" algn="r" rtl="0">
              <a:buNone/>
              <a:defRPr sz="1000">
                <a:solidFill>
                  <a:srgbClr val="FFFFFF"/>
                </a:solidFill>
              </a:defRPr>
            </a:lvl2pPr>
            <a:lvl3pPr lvl="2" algn="r" rtl="0">
              <a:buNone/>
              <a:defRPr sz="1000">
                <a:solidFill>
                  <a:srgbClr val="FFFFFF"/>
                </a:solidFill>
              </a:defRPr>
            </a:lvl3pPr>
            <a:lvl4pPr lvl="3" algn="r" rtl="0">
              <a:buNone/>
              <a:defRPr sz="1000">
                <a:solidFill>
                  <a:srgbClr val="FFFFFF"/>
                </a:solidFill>
              </a:defRPr>
            </a:lvl4pPr>
            <a:lvl5pPr lvl="4" algn="r" rtl="0">
              <a:buNone/>
              <a:defRPr sz="1000">
                <a:solidFill>
                  <a:srgbClr val="FFFFFF"/>
                </a:solidFill>
              </a:defRPr>
            </a:lvl5pPr>
            <a:lvl6pPr lvl="5" algn="r" rtl="0">
              <a:buNone/>
              <a:defRPr sz="1000">
                <a:solidFill>
                  <a:srgbClr val="FFFFFF"/>
                </a:solidFill>
              </a:defRPr>
            </a:lvl6pPr>
            <a:lvl7pPr lvl="6" algn="r" rtl="0">
              <a:buNone/>
              <a:defRPr sz="1000">
                <a:solidFill>
                  <a:srgbClr val="FFFFFF"/>
                </a:solidFill>
              </a:defRPr>
            </a:lvl7pPr>
            <a:lvl8pPr lvl="7" algn="r" rtl="0">
              <a:buNone/>
              <a:defRPr sz="1000">
                <a:solidFill>
                  <a:srgbClr val="FFFFFF"/>
                </a:solidFill>
              </a:defRPr>
            </a:lvl8pPr>
            <a:lvl9pPr lvl="8" algn="r" rtl="0">
              <a:buNone/>
              <a:defRPr sz="1000">
                <a:solidFill>
                  <a:srgbClr val="FFFFFF"/>
                </a:solidFill>
              </a:defRPr>
            </a:lvl9pPr>
          </a:lstStyle>
          <a:p>
            <a:pPr marL="0" lvl="0" indent="0" algn="r" rtl="0">
              <a:spcBef>
                <a:spcPts val="0"/>
              </a:spcBef>
              <a:spcAft>
                <a:spcPts val="0"/>
              </a:spcAft>
              <a:buNone/>
            </a:pPr>
            <a:fld id="{00000000-1234-1234-1234-123412341234}" type="slidenum">
              <a:rPr lang="ja"/>
              <a:t>‹#›</a:t>
            </a:fld>
            <a:endParaRPr/>
          </a:p>
        </p:txBody>
      </p:sp>
      <p:sp>
        <p:nvSpPr>
          <p:cNvPr id="9" name="Google Shape;9;p1"/>
          <p:cNvSpPr/>
          <p:nvPr/>
        </p:nvSpPr>
        <p:spPr>
          <a:xfrm>
            <a:off x="-47550" y="4874325"/>
            <a:ext cx="9239100" cy="324600"/>
          </a:xfrm>
          <a:prstGeom prst="rect">
            <a:avLst/>
          </a:prstGeom>
          <a:solidFill>
            <a:srgbClr val="B81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 id="2147483659" r:id="rId11"/>
    <p:sldLayoutId id="2147483661" r:id="rId12"/>
  </p:sldLayoutIdLst>
  <p:timing>
    <p:tnLst>
      <p:par>
        <p:cTn id="1" dur="indefinite" restart="never" nodeType="tmRoot"/>
      </p:par>
    </p:tnLst>
  </p:timing>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ＭＳ Ｐゴシック 見出し"/>
          <a:ea typeface="ＭＳ Ｐゴシック 見出し"/>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ＭＳ Ｐゴシック 見出し"/>
          <a:ea typeface="ＭＳ Ｐゴシック 見出し"/>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kumimoji="1" lang="ja-JP" altLang="en-US"/>
          </a:p>
        </p:txBody>
      </p:sp>
      <p:sp>
        <p:nvSpPr>
          <p:cNvPr id="3" name="サブタイトル 2"/>
          <p:cNvSpPr>
            <a:spLocks noGrp="1"/>
          </p:cNvSpPr>
          <p:nvPr>
            <p:ph type="subTitle"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tLang="ja" smtClean="0"/>
              <a:t>1</a:t>
            </a:fld>
            <a:endParaRPr lang="ja" altLang="en-US"/>
          </a:p>
        </p:txBody>
      </p:sp>
    </p:spTree>
    <p:extLst>
      <p:ext uri="{BB962C8B-B14F-4D97-AF65-F5344CB8AC3E}">
        <p14:creationId xmlns:p14="http://schemas.microsoft.com/office/powerpoint/2010/main" val="3068697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1"/>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アイスブレイク</a:t>
            </a:r>
            <a:endParaRPr/>
          </a:p>
        </p:txBody>
      </p:sp>
      <p:sp>
        <p:nvSpPr>
          <p:cNvPr id="146" name="Google Shape;146;p21"/>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10</a:t>
            </a:fld>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dirty="0" smtClean="0"/>
              <a:t>今からある音楽を流します。</a:t>
            </a:r>
            <a:r>
              <a:rPr lang="en-US" altLang="ja" dirty="0" smtClean="0"/>
              <a:t/>
            </a:r>
            <a:br>
              <a:rPr lang="en-US" altLang="ja" dirty="0" smtClean="0"/>
            </a:br>
            <a:r>
              <a:rPr lang="ja" dirty="0" smtClean="0"/>
              <a:t>聞き</a:t>
            </a:r>
            <a:r>
              <a:rPr lang="ja" dirty="0"/>
              <a:t>とれる内容をもとに</a:t>
            </a:r>
            <a:endParaRPr dirty="0"/>
          </a:p>
          <a:p>
            <a:pPr marL="0" lvl="0" indent="0" algn="ctr" rtl="0">
              <a:spcBef>
                <a:spcPts val="0"/>
              </a:spcBef>
              <a:spcAft>
                <a:spcPts val="0"/>
              </a:spcAft>
              <a:buNone/>
            </a:pPr>
            <a:r>
              <a:rPr lang="ja" dirty="0"/>
              <a:t>絵を描いてみてください。</a:t>
            </a:r>
            <a:endParaRPr dirty="0"/>
          </a:p>
          <a:p>
            <a:pPr marL="0" lvl="0" indent="0" algn="ctr" rtl="0">
              <a:spcBef>
                <a:spcPts val="0"/>
              </a:spcBef>
              <a:spcAft>
                <a:spcPts val="0"/>
              </a:spcAft>
              <a:buNone/>
            </a:pPr>
            <a:r>
              <a:rPr lang="ja" dirty="0"/>
              <a:t>（絵描き歌）</a:t>
            </a:r>
            <a:endParaRPr dirty="0"/>
          </a:p>
        </p:txBody>
      </p:sp>
      <p:sp>
        <p:nvSpPr>
          <p:cNvPr id="152" name="Google Shape;152;p22"/>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11</a:t>
            </a:fld>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23"/>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なるべく</a:t>
            </a:r>
            <a:endParaRPr/>
          </a:p>
          <a:p>
            <a:pPr marL="0" lvl="0" indent="0" algn="ctr" rtl="0">
              <a:spcBef>
                <a:spcPts val="0"/>
              </a:spcBef>
              <a:spcAft>
                <a:spcPts val="0"/>
              </a:spcAft>
              <a:buNone/>
            </a:pPr>
            <a:r>
              <a:rPr lang="ja"/>
              <a:t>横の人が描いているのは見ない。</a:t>
            </a:r>
            <a:endParaRPr/>
          </a:p>
        </p:txBody>
      </p:sp>
      <p:sp>
        <p:nvSpPr>
          <p:cNvPr id="159" name="Google Shape;159;p23"/>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12</a:t>
            </a:fld>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さあやってみましょう</a:t>
            </a:r>
            <a:endParaRPr/>
          </a:p>
        </p:txBody>
      </p:sp>
      <p:sp>
        <p:nvSpPr>
          <p:cNvPr id="166" name="Google Shape;166;p24"/>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13</a:t>
            </a:fld>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2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次はテキストも見ながら</a:t>
            </a:r>
            <a:endParaRPr/>
          </a:p>
          <a:p>
            <a:pPr marL="0" lvl="0" indent="0" algn="ctr" rtl="0">
              <a:spcBef>
                <a:spcPts val="0"/>
              </a:spcBef>
              <a:spcAft>
                <a:spcPts val="0"/>
              </a:spcAft>
              <a:buNone/>
            </a:pPr>
            <a:r>
              <a:rPr lang="ja"/>
              <a:t>もう一度</a:t>
            </a:r>
            <a:endParaRPr/>
          </a:p>
        </p:txBody>
      </p:sp>
      <p:sp>
        <p:nvSpPr>
          <p:cNvPr id="172" name="Google Shape;172;p25"/>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14</a:t>
            </a:fld>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2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sz="3500">
                <a:highlight>
                  <a:srgbClr val="FFFFFF"/>
                </a:highlight>
              </a:rPr>
              <a:t>おおきなアンパン</a:t>
            </a:r>
            <a:endParaRPr sz="3500">
              <a:highlight>
                <a:srgbClr val="FFFFFF"/>
              </a:highlight>
            </a:endParaRPr>
          </a:p>
          <a:p>
            <a:pPr marL="0" lvl="0" indent="0" algn="ctr" rtl="0">
              <a:spcBef>
                <a:spcPts val="0"/>
              </a:spcBef>
              <a:spcAft>
                <a:spcPts val="0"/>
              </a:spcAft>
              <a:buNone/>
            </a:pPr>
            <a:r>
              <a:rPr lang="ja" sz="3500">
                <a:highlight>
                  <a:srgbClr val="FFFFFF"/>
                </a:highlight>
              </a:rPr>
              <a:t>黒ゴマ二つ</a:t>
            </a:r>
            <a:endParaRPr sz="3500">
              <a:highlight>
                <a:srgbClr val="FFFFFF"/>
              </a:highlight>
            </a:endParaRPr>
          </a:p>
          <a:p>
            <a:pPr marL="0" lvl="0" indent="0" algn="ctr" rtl="0">
              <a:spcBef>
                <a:spcPts val="0"/>
              </a:spcBef>
              <a:spcAft>
                <a:spcPts val="0"/>
              </a:spcAft>
              <a:buNone/>
            </a:pPr>
            <a:r>
              <a:rPr lang="ja" sz="3500">
                <a:highlight>
                  <a:srgbClr val="FFFFFF"/>
                </a:highlight>
              </a:rPr>
              <a:t>カモメが三羽飛んでいる</a:t>
            </a:r>
            <a:endParaRPr sz="3500">
              <a:highlight>
                <a:srgbClr val="FFFFFF"/>
              </a:highlight>
            </a:endParaRPr>
          </a:p>
          <a:p>
            <a:pPr marL="0" lvl="0" indent="0" algn="ctr" rtl="0">
              <a:spcBef>
                <a:spcPts val="0"/>
              </a:spcBef>
              <a:spcAft>
                <a:spcPts val="0"/>
              </a:spcAft>
              <a:buNone/>
            </a:pPr>
            <a:r>
              <a:rPr lang="ja" sz="3500">
                <a:highlight>
                  <a:srgbClr val="FFFFFF"/>
                </a:highlight>
              </a:rPr>
              <a:t>赤血球に白血球</a:t>
            </a:r>
            <a:endParaRPr sz="3500">
              <a:highlight>
                <a:srgbClr val="FFFFFF"/>
              </a:highlight>
            </a:endParaRPr>
          </a:p>
          <a:p>
            <a:pPr marL="0" lvl="0" indent="0" algn="ctr" rtl="0">
              <a:spcBef>
                <a:spcPts val="0"/>
              </a:spcBef>
              <a:spcAft>
                <a:spcPts val="0"/>
              </a:spcAft>
              <a:buNone/>
            </a:pPr>
            <a:r>
              <a:rPr lang="ja" sz="3500">
                <a:highlight>
                  <a:srgbClr val="FFFFFF"/>
                </a:highlight>
              </a:rPr>
              <a:t>血小板でつないだら</a:t>
            </a:r>
            <a:endParaRPr sz="3500">
              <a:highlight>
                <a:srgbClr val="FFFFFF"/>
              </a:highlight>
            </a:endParaRPr>
          </a:p>
          <a:p>
            <a:pPr marL="0" lvl="0" indent="0" algn="ctr" rtl="0">
              <a:spcBef>
                <a:spcPts val="0"/>
              </a:spcBef>
              <a:spcAft>
                <a:spcPts val="0"/>
              </a:spcAft>
              <a:buNone/>
            </a:pPr>
            <a:r>
              <a:rPr lang="ja" sz="3500">
                <a:highlight>
                  <a:srgbClr val="FFFFFF"/>
                </a:highlight>
              </a:rPr>
              <a:t>グングン元気がわいてきた</a:t>
            </a:r>
            <a:endParaRPr sz="3500">
              <a:highlight>
                <a:srgbClr val="FFFFFF"/>
              </a:highlight>
            </a:endParaRPr>
          </a:p>
          <a:p>
            <a:pPr marL="0" lvl="0" indent="0" algn="ctr" rtl="0">
              <a:spcBef>
                <a:spcPts val="0"/>
              </a:spcBef>
              <a:spcAft>
                <a:spcPts val="0"/>
              </a:spcAft>
              <a:buNone/>
            </a:pPr>
            <a:r>
              <a:rPr lang="ja" sz="3500">
                <a:highlight>
                  <a:srgbClr val="FFFFFF"/>
                </a:highlight>
              </a:rPr>
              <a:t>大きなお耳は愛のしずく</a:t>
            </a:r>
            <a:endParaRPr sz="3500">
              <a:highlight>
                <a:srgbClr val="FFFFFF"/>
              </a:highlight>
            </a:endParaRPr>
          </a:p>
          <a:p>
            <a:pPr marL="0" lvl="0" indent="0" algn="ctr" rtl="0">
              <a:spcBef>
                <a:spcPts val="0"/>
              </a:spcBef>
              <a:spcAft>
                <a:spcPts val="0"/>
              </a:spcAft>
              <a:buNone/>
            </a:pPr>
            <a:r>
              <a:rPr lang="ja" sz="3500">
                <a:highlight>
                  <a:srgbClr val="FFFFFF"/>
                </a:highlight>
              </a:rPr>
              <a:t>あっという間にXXXXちゃん</a:t>
            </a:r>
            <a:endParaRPr sz="3500">
              <a:highlight>
                <a:srgbClr val="FFFFFF"/>
              </a:highlight>
            </a:endParaRPr>
          </a:p>
        </p:txBody>
      </p:sp>
      <p:sp>
        <p:nvSpPr>
          <p:cNvPr id="178" name="Google Shape;178;p26"/>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15</a:t>
            </a:fld>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どうでしたか？</a:t>
            </a:r>
            <a:endParaRPr/>
          </a:p>
          <a:p>
            <a:pPr marL="0" lvl="0" indent="0" algn="ctr" rtl="0">
              <a:spcBef>
                <a:spcPts val="0"/>
              </a:spcBef>
              <a:spcAft>
                <a:spcPts val="0"/>
              </a:spcAft>
              <a:buNone/>
            </a:pPr>
            <a:r>
              <a:rPr lang="ja"/>
              <a:t>となりの人と見せ合ってみてください</a:t>
            </a:r>
            <a:endParaRPr/>
          </a:p>
        </p:txBody>
      </p:sp>
      <p:sp>
        <p:nvSpPr>
          <p:cNvPr id="184" name="Google Shape;184;p27"/>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16</a:t>
            </a:fld>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28"/>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せっかくなので、</a:t>
            </a:r>
            <a:endParaRPr/>
          </a:p>
          <a:p>
            <a:pPr marL="0" lvl="0" indent="0" algn="ctr" rtl="0">
              <a:spcBef>
                <a:spcPts val="0"/>
              </a:spcBef>
              <a:spcAft>
                <a:spcPts val="0"/>
              </a:spcAft>
              <a:buNone/>
            </a:pPr>
            <a:r>
              <a:rPr lang="ja"/>
              <a:t>自分で描いた絵とテキストを比較して</a:t>
            </a:r>
            <a:endParaRPr/>
          </a:p>
          <a:p>
            <a:pPr marL="0" lvl="0" indent="0" algn="ctr" rtl="0">
              <a:spcBef>
                <a:spcPts val="0"/>
              </a:spcBef>
              <a:spcAft>
                <a:spcPts val="0"/>
              </a:spcAft>
              <a:buNone/>
            </a:pPr>
            <a:r>
              <a:rPr lang="ja"/>
              <a:t>横の人に解説してみてください</a:t>
            </a:r>
            <a:endParaRPr/>
          </a:p>
        </p:txBody>
      </p:sp>
      <p:sp>
        <p:nvSpPr>
          <p:cNvPr id="191" name="Google Shape;191;p28"/>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17</a:t>
            </a:fld>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sz="3500">
                <a:highlight>
                  <a:srgbClr val="FFFFFF"/>
                </a:highlight>
              </a:rPr>
              <a:t>おおきなアンパン</a:t>
            </a:r>
            <a:endParaRPr sz="3500">
              <a:highlight>
                <a:srgbClr val="FFFFFF"/>
              </a:highlight>
            </a:endParaRPr>
          </a:p>
          <a:p>
            <a:pPr marL="0" lvl="0" indent="0" algn="ctr" rtl="0">
              <a:spcBef>
                <a:spcPts val="0"/>
              </a:spcBef>
              <a:spcAft>
                <a:spcPts val="0"/>
              </a:spcAft>
              <a:buNone/>
            </a:pPr>
            <a:r>
              <a:rPr lang="ja" sz="3500">
                <a:highlight>
                  <a:srgbClr val="FFFFFF"/>
                </a:highlight>
              </a:rPr>
              <a:t>黒ゴマ二つ</a:t>
            </a:r>
            <a:endParaRPr sz="3500">
              <a:highlight>
                <a:srgbClr val="FFFFFF"/>
              </a:highlight>
            </a:endParaRPr>
          </a:p>
          <a:p>
            <a:pPr marL="0" lvl="0" indent="0" algn="ctr" rtl="0">
              <a:spcBef>
                <a:spcPts val="0"/>
              </a:spcBef>
              <a:spcAft>
                <a:spcPts val="0"/>
              </a:spcAft>
              <a:buNone/>
            </a:pPr>
            <a:r>
              <a:rPr lang="ja" sz="3500">
                <a:highlight>
                  <a:srgbClr val="FFFFFF"/>
                </a:highlight>
              </a:rPr>
              <a:t>カモメが三羽飛んでいる</a:t>
            </a:r>
            <a:endParaRPr sz="3500">
              <a:highlight>
                <a:srgbClr val="FFFFFF"/>
              </a:highlight>
            </a:endParaRPr>
          </a:p>
          <a:p>
            <a:pPr marL="0" lvl="0" indent="0" algn="ctr" rtl="0">
              <a:spcBef>
                <a:spcPts val="0"/>
              </a:spcBef>
              <a:spcAft>
                <a:spcPts val="0"/>
              </a:spcAft>
              <a:buNone/>
            </a:pPr>
            <a:r>
              <a:rPr lang="ja" sz="3500">
                <a:highlight>
                  <a:srgbClr val="FFFFFF"/>
                </a:highlight>
              </a:rPr>
              <a:t>赤血球に白血球</a:t>
            </a:r>
            <a:endParaRPr sz="3500">
              <a:highlight>
                <a:srgbClr val="FFFFFF"/>
              </a:highlight>
            </a:endParaRPr>
          </a:p>
          <a:p>
            <a:pPr marL="0" lvl="0" indent="0" algn="ctr" rtl="0">
              <a:spcBef>
                <a:spcPts val="0"/>
              </a:spcBef>
              <a:spcAft>
                <a:spcPts val="0"/>
              </a:spcAft>
              <a:buNone/>
            </a:pPr>
            <a:r>
              <a:rPr lang="ja" sz="3500">
                <a:highlight>
                  <a:srgbClr val="FFFFFF"/>
                </a:highlight>
              </a:rPr>
              <a:t>血小板でつないだら</a:t>
            </a:r>
            <a:endParaRPr sz="3500">
              <a:highlight>
                <a:srgbClr val="FFFFFF"/>
              </a:highlight>
            </a:endParaRPr>
          </a:p>
          <a:p>
            <a:pPr marL="0" lvl="0" indent="0" algn="ctr" rtl="0">
              <a:spcBef>
                <a:spcPts val="0"/>
              </a:spcBef>
              <a:spcAft>
                <a:spcPts val="0"/>
              </a:spcAft>
              <a:buNone/>
            </a:pPr>
            <a:r>
              <a:rPr lang="ja" sz="3500">
                <a:highlight>
                  <a:srgbClr val="FFFFFF"/>
                </a:highlight>
              </a:rPr>
              <a:t>グングン元気がわいてきた</a:t>
            </a:r>
            <a:endParaRPr sz="3500">
              <a:highlight>
                <a:srgbClr val="FFFFFF"/>
              </a:highlight>
            </a:endParaRPr>
          </a:p>
          <a:p>
            <a:pPr marL="0" lvl="0" indent="0" algn="ctr" rtl="0">
              <a:spcBef>
                <a:spcPts val="0"/>
              </a:spcBef>
              <a:spcAft>
                <a:spcPts val="0"/>
              </a:spcAft>
              <a:buNone/>
            </a:pPr>
            <a:r>
              <a:rPr lang="ja" sz="3500">
                <a:highlight>
                  <a:srgbClr val="FFFFFF"/>
                </a:highlight>
              </a:rPr>
              <a:t>大きなお耳は愛のしずく</a:t>
            </a:r>
            <a:endParaRPr sz="3500">
              <a:highlight>
                <a:srgbClr val="FFFFFF"/>
              </a:highlight>
            </a:endParaRPr>
          </a:p>
          <a:p>
            <a:pPr marL="0" lvl="0" indent="0" algn="ctr" rtl="0">
              <a:spcBef>
                <a:spcPts val="0"/>
              </a:spcBef>
              <a:spcAft>
                <a:spcPts val="0"/>
              </a:spcAft>
              <a:buNone/>
            </a:pPr>
            <a:r>
              <a:rPr lang="ja" sz="3500">
                <a:highlight>
                  <a:srgbClr val="FFFFFF"/>
                </a:highlight>
              </a:rPr>
              <a:t>あっという間にXXXXちゃん</a:t>
            </a:r>
            <a:endParaRPr sz="3500">
              <a:highlight>
                <a:srgbClr val="FFFFFF"/>
              </a:highlight>
            </a:endParaRPr>
          </a:p>
        </p:txBody>
      </p:sp>
      <p:sp>
        <p:nvSpPr>
          <p:cNvPr id="198" name="Google Shape;198;p29"/>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18</a:t>
            </a:fld>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0"/>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t>一応、答え合わせ</a:t>
            </a:r>
            <a:endParaRPr dirty="0"/>
          </a:p>
        </p:txBody>
      </p:sp>
      <p:sp>
        <p:nvSpPr>
          <p:cNvPr id="204" name="Google Shape;204;p30"/>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19</a:t>
            </a:fld>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スライド番号プレースホルダー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tLang="ja" smtClean="0"/>
              <a:t>2</a:t>
            </a:fld>
            <a:endParaRPr lang="ja" altLang="en-US"/>
          </a:p>
        </p:txBody>
      </p:sp>
    </p:spTree>
    <p:extLst>
      <p:ext uri="{BB962C8B-B14F-4D97-AF65-F5344CB8AC3E}">
        <p14:creationId xmlns:p14="http://schemas.microsoft.com/office/powerpoint/2010/main" val="977568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1"/>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20</a:t>
            </a:fld>
            <a:endParaRPr/>
          </a:p>
        </p:txBody>
      </p:sp>
      <p:sp>
        <p:nvSpPr>
          <p:cNvPr id="211" name="Google Shape;211;p31"/>
          <p:cNvSpPr txBox="1"/>
          <p:nvPr/>
        </p:nvSpPr>
        <p:spPr>
          <a:xfrm>
            <a:off x="266889" y="1784885"/>
            <a:ext cx="8621486" cy="800189"/>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2000" dirty="0">
                <a:latin typeface="HiraMaruProN-W4"/>
                <a:ea typeface="HiraMaruProN-W4"/>
                <a:cs typeface="HiraMaruProN-W4"/>
                <a:sym typeface="HiraMaruProN-W4"/>
              </a:rPr>
              <a:t>厚生</a:t>
            </a:r>
            <a:r>
              <a:rPr lang="ja" sz="2000" dirty="0" smtClean="0">
                <a:latin typeface="HiraMaruProN-W4"/>
                <a:ea typeface="HiraMaruProN-W4"/>
                <a:cs typeface="HiraMaruProN-W4"/>
                <a:sym typeface="HiraMaruProN-W4"/>
              </a:rPr>
              <a:t>労働省</a:t>
            </a:r>
            <a:endParaRPr lang="en-US" altLang="ja" sz="2000" dirty="0" smtClean="0">
              <a:latin typeface="HiraMaruProN-W4"/>
              <a:ea typeface="HiraMaruProN-W4"/>
              <a:cs typeface="HiraMaruProN-W4"/>
              <a:sym typeface="HiraMaruProN-W4"/>
            </a:endParaRPr>
          </a:p>
          <a:p>
            <a:pPr marL="0" lvl="0" indent="0" algn="l" rtl="0">
              <a:spcBef>
                <a:spcPts val="0"/>
              </a:spcBef>
              <a:spcAft>
                <a:spcPts val="0"/>
              </a:spcAft>
              <a:buNone/>
            </a:pPr>
            <a:r>
              <a:rPr lang="ja" sz="2000" dirty="0">
                <a:latin typeface="HiraMaruProN-W4"/>
                <a:ea typeface="HiraMaruProN-W4"/>
                <a:cs typeface="HiraMaruProN-W4"/>
                <a:sym typeface="HiraMaruProN-W4"/>
              </a:rPr>
              <a:t>　https://www.mhlw.go.jp/new-info/kobetu/iyaku/kenketsugo/5a/about.html</a:t>
            </a:r>
            <a:endParaRPr sz="2000" dirty="0">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2"/>
          <p:cNvSpPr txBox="1">
            <a:spLocks noGrp="1"/>
          </p:cNvSpPr>
          <p:nvPr>
            <p:ph type="title"/>
          </p:nvPr>
        </p:nvSpPr>
        <p:spPr>
          <a:xfrm>
            <a:off x="498708" y="334794"/>
            <a:ext cx="8325159" cy="841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ja-JP" altLang="en-US" sz="2800" dirty="0" smtClean="0"/>
              <a:t>アイスブレイクを通じて分かったこと（例）</a:t>
            </a:r>
            <a:endParaRPr sz="2800" dirty="0"/>
          </a:p>
        </p:txBody>
      </p:sp>
      <p:sp>
        <p:nvSpPr>
          <p:cNvPr id="218" name="Google Shape;218;p32"/>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21</a:t>
            </a:fld>
            <a:endParaRPr/>
          </a:p>
        </p:txBody>
      </p:sp>
      <p:sp>
        <p:nvSpPr>
          <p:cNvPr id="5" name="Google Shape;217;p32"/>
          <p:cNvSpPr txBox="1">
            <a:spLocks/>
          </p:cNvSpPr>
          <p:nvPr/>
        </p:nvSpPr>
        <p:spPr>
          <a:xfrm>
            <a:off x="498708" y="1853451"/>
            <a:ext cx="8520600" cy="8418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1pPr>
            <a:lvl2pPr marR="0" lvl="1"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2pPr>
            <a:lvl3pPr marR="0" lvl="2"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3pPr>
            <a:lvl4pPr marR="0" lvl="3"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4pPr>
            <a:lvl5pPr marR="0" lvl="4"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5pPr>
            <a:lvl6pPr marR="0" lvl="5"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6pPr>
            <a:lvl7pPr marR="0" lvl="6"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7pPr>
            <a:lvl8pPr marR="0" lvl="7"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8pPr>
            <a:lvl9pPr marR="0" lvl="8" algn="ctr" rtl="0">
              <a:lnSpc>
                <a:spcPct val="100000"/>
              </a:lnSpc>
              <a:spcBef>
                <a:spcPts val="0"/>
              </a:spcBef>
              <a:spcAft>
                <a:spcPts val="0"/>
              </a:spcAft>
              <a:buClr>
                <a:schemeClr val="dk1"/>
              </a:buClr>
              <a:buSzPts val="3600"/>
              <a:buFont typeface="HiraMaruProN-W4"/>
              <a:buNone/>
              <a:defRPr sz="3600" b="0" i="0" u="none" strike="noStrike" cap="none">
                <a:solidFill>
                  <a:schemeClr val="dk1"/>
                </a:solidFill>
                <a:latin typeface="HiraMaruProN-W4"/>
                <a:ea typeface="HiraMaruProN-W4"/>
                <a:cs typeface="HiraMaruProN-W4"/>
                <a:sym typeface="HiraMaruProN-W4"/>
              </a:defRPr>
            </a:lvl9pPr>
          </a:lstStyle>
          <a:p>
            <a:pPr algn="l"/>
            <a:r>
              <a:rPr lang="ja-JP" altLang="en-US" sz="2400" dirty="0" smtClean="0"/>
              <a:t>● 耳で聞くだけでは相手には伝わらない</a:t>
            </a:r>
            <a:endParaRPr lang="en-US" altLang="ja-JP" sz="2400" dirty="0" smtClean="0"/>
          </a:p>
          <a:p>
            <a:pPr algn="l"/>
            <a:r>
              <a:rPr lang="ja-JP" altLang="en-US" sz="2400" dirty="0" smtClean="0"/>
              <a:t/>
            </a:r>
            <a:br>
              <a:rPr lang="ja-JP" altLang="en-US" sz="2400" dirty="0" smtClean="0"/>
            </a:br>
            <a:r>
              <a:rPr lang="ja-JP" altLang="en-US" sz="2400" dirty="0" smtClean="0"/>
              <a:t>● 理屈を理解して流れに関連性を持たせないと理解できない</a:t>
            </a:r>
            <a:endParaRPr lang="ja-JP" altLang="en-US" sz="2400" dirty="0"/>
          </a:p>
        </p:txBody>
      </p:sp>
      <p:sp>
        <p:nvSpPr>
          <p:cNvPr id="2" name="テキスト ボックス 1"/>
          <p:cNvSpPr txBox="1"/>
          <p:nvPr/>
        </p:nvSpPr>
        <p:spPr>
          <a:xfrm>
            <a:off x="853290" y="3251793"/>
            <a:ext cx="8117889" cy="830997"/>
          </a:xfrm>
          <a:prstGeom prst="rect">
            <a:avLst/>
          </a:prstGeom>
          <a:noFill/>
        </p:spPr>
        <p:txBody>
          <a:bodyPr wrap="square" rtlCol="0">
            <a:spAutoFit/>
          </a:bodyPr>
          <a:lstStyle/>
          <a:p>
            <a:r>
              <a:rPr kumimoji="1" lang="ja-JP" altLang="en-US" sz="2400" dirty="0" smtClean="0">
                <a:latin typeface="+mn-ea"/>
                <a:ea typeface="+mn-ea"/>
              </a:rPr>
              <a:t>→ 相手に適切に情報伝達するには、</a:t>
            </a:r>
            <a:r>
              <a:rPr kumimoji="1" lang="ja-JP" altLang="en-US" sz="2400" dirty="0">
                <a:latin typeface="+mn-ea"/>
                <a:ea typeface="+mn-ea"/>
              </a:rPr>
              <a:t>口頭ではなく</a:t>
            </a:r>
            <a:r>
              <a:rPr kumimoji="1" lang="ja-JP" altLang="en-US" sz="2400" dirty="0" smtClean="0">
                <a:latin typeface="+mn-ea"/>
                <a:ea typeface="+mn-ea"/>
              </a:rPr>
              <a:t>、</a:t>
            </a:r>
            <a:endParaRPr kumimoji="1" lang="en-US" altLang="ja-JP" sz="2400" dirty="0" smtClean="0">
              <a:latin typeface="+mn-ea"/>
              <a:ea typeface="+mn-ea"/>
            </a:endParaRPr>
          </a:p>
          <a:p>
            <a:r>
              <a:rPr kumimoji="1" lang="ja-JP" altLang="en-US" sz="2400" dirty="0">
                <a:latin typeface="+mn-ea"/>
                <a:ea typeface="+mn-ea"/>
              </a:rPr>
              <a:t>　　流れ</a:t>
            </a:r>
            <a:r>
              <a:rPr kumimoji="1" lang="ja-JP" altLang="en-US" sz="2400" dirty="0" smtClean="0">
                <a:latin typeface="+mn-ea"/>
                <a:ea typeface="+mn-ea"/>
              </a:rPr>
              <a:t>を示した</a:t>
            </a:r>
            <a:r>
              <a:rPr kumimoji="1" lang="ja-JP" altLang="en-US" sz="2400" dirty="0" smtClean="0">
                <a:solidFill>
                  <a:srgbClr val="FF0000"/>
                </a:solidFill>
                <a:latin typeface="+mn-ea"/>
                <a:ea typeface="+mn-ea"/>
              </a:rPr>
              <a:t>文章</a:t>
            </a:r>
            <a:r>
              <a:rPr kumimoji="1" lang="ja-JP" altLang="en-US" sz="2400" dirty="0">
                <a:latin typeface="+mn-ea"/>
                <a:ea typeface="+mn-ea"/>
              </a:rPr>
              <a:t>や</a:t>
            </a:r>
            <a:r>
              <a:rPr kumimoji="1" lang="ja-JP" altLang="en-US" sz="2400" dirty="0" smtClean="0">
                <a:solidFill>
                  <a:srgbClr val="FF0000"/>
                </a:solidFill>
                <a:latin typeface="+mn-ea"/>
                <a:ea typeface="+mn-ea"/>
              </a:rPr>
              <a:t>図解（業務フロー）</a:t>
            </a:r>
            <a:r>
              <a:rPr kumimoji="1" lang="ja-JP" altLang="en-US" sz="2400" dirty="0" smtClean="0">
                <a:latin typeface="+mn-ea"/>
                <a:ea typeface="+mn-ea"/>
              </a:rPr>
              <a:t>があった方が良い</a:t>
            </a:r>
            <a:endParaRPr kumimoji="1" lang="ja-JP" altLang="en-US" sz="2400" dirty="0">
              <a:latin typeface="+mn-ea"/>
              <a:ea typeface="+mn-ea"/>
            </a:endParaRPr>
          </a:p>
        </p:txBody>
      </p:sp>
    </p:spTree>
    <p:extLst>
      <p:ext uri="{BB962C8B-B14F-4D97-AF65-F5344CB8AC3E}">
        <p14:creationId xmlns:p14="http://schemas.microsoft.com/office/powerpoint/2010/main" val="24386080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2"/>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t>改めて業務フローとは</a:t>
            </a:r>
            <a:endParaRPr dirty="0"/>
          </a:p>
        </p:txBody>
      </p:sp>
      <p:sp>
        <p:nvSpPr>
          <p:cNvPr id="218" name="Google Shape;218;p32"/>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22</a:t>
            </a:fld>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3"/>
          <p:cNvSpPr txBox="1">
            <a:spLocks noGrp="1"/>
          </p:cNvSpPr>
          <p:nvPr>
            <p:ph type="title"/>
          </p:nvPr>
        </p:nvSpPr>
        <p:spPr>
          <a:xfrm>
            <a:off x="311700" y="703925"/>
            <a:ext cx="8520600" cy="35754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ja" sz="2600" dirty="0"/>
              <a:t>業務フローとは、</a:t>
            </a:r>
            <a:r>
              <a:rPr lang="ja" sz="2600" dirty="0">
                <a:solidFill>
                  <a:srgbClr val="FF0000"/>
                </a:solidFill>
              </a:rPr>
              <a:t>業務を俯瞰</a:t>
            </a:r>
            <a:r>
              <a:rPr lang="ja" sz="2600" dirty="0"/>
              <a:t>して、</a:t>
            </a:r>
            <a:endParaRPr sz="2600" dirty="0"/>
          </a:p>
          <a:p>
            <a:pPr marL="457200" lvl="0" indent="0" algn="l" rtl="0">
              <a:spcBef>
                <a:spcPts val="0"/>
              </a:spcBef>
              <a:spcAft>
                <a:spcPts val="0"/>
              </a:spcAft>
              <a:buNone/>
            </a:pPr>
            <a:r>
              <a:rPr lang="ja" sz="2600" dirty="0"/>
              <a:t>みんなで</a:t>
            </a:r>
            <a:r>
              <a:rPr lang="ja" sz="2600" dirty="0">
                <a:solidFill>
                  <a:srgbClr val="FF0000"/>
                </a:solidFill>
              </a:rPr>
              <a:t>再設計</a:t>
            </a:r>
            <a:r>
              <a:rPr lang="ja" sz="2600" dirty="0"/>
              <a:t>するための手法</a:t>
            </a:r>
            <a:r>
              <a:rPr lang="ja" sz="2600" dirty="0" smtClean="0"/>
              <a:t>で</a:t>
            </a:r>
            <a:r>
              <a:rPr lang="ja-JP" altLang="en-US" sz="2600" dirty="0" smtClean="0"/>
              <a:t>あり、</a:t>
            </a:r>
            <a:endParaRPr sz="2600" dirty="0"/>
          </a:p>
          <a:p>
            <a:pPr marL="457200" lvl="0" indent="0" algn="l" rtl="0">
              <a:spcBef>
                <a:spcPts val="0"/>
              </a:spcBef>
              <a:spcAft>
                <a:spcPts val="0"/>
              </a:spcAft>
              <a:buNone/>
            </a:pPr>
            <a:endParaRPr sz="2600" dirty="0"/>
          </a:p>
          <a:p>
            <a:pPr marL="457200" lvl="0" indent="0" algn="l" rtl="0">
              <a:spcBef>
                <a:spcPts val="0"/>
              </a:spcBef>
              <a:spcAft>
                <a:spcPts val="0"/>
              </a:spcAft>
              <a:buNone/>
            </a:pPr>
            <a:r>
              <a:rPr lang="ja" sz="2600" dirty="0"/>
              <a:t>DX、データ分析、業務改善、</a:t>
            </a:r>
            <a:endParaRPr sz="2600" dirty="0"/>
          </a:p>
          <a:p>
            <a:pPr marL="457200" lvl="0" indent="0" algn="l" rtl="0">
              <a:spcBef>
                <a:spcPts val="0"/>
              </a:spcBef>
              <a:spcAft>
                <a:spcPts val="0"/>
              </a:spcAft>
              <a:buNone/>
            </a:pPr>
            <a:r>
              <a:rPr lang="ja" sz="2600" dirty="0"/>
              <a:t>仕事にまつわる全ての改善活動の</a:t>
            </a:r>
            <a:endParaRPr sz="2600" dirty="0"/>
          </a:p>
          <a:p>
            <a:pPr marL="457200" lvl="0" indent="0" algn="l" rtl="0">
              <a:spcBef>
                <a:spcPts val="0"/>
              </a:spcBef>
              <a:spcAft>
                <a:spcPts val="0"/>
              </a:spcAft>
              <a:buNone/>
            </a:pPr>
            <a:r>
              <a:rPr lang="ja" sz="2600" dirty="0">
                <a:solidFill>
                  <a:srgbClr val="FF0000"/>
                </a:solidFill>
              </a:rPr>
              <a:t>見取り図（基礎調査）</a:t>
            </a:r>
            <a:r>
              <a:rPr lang="ja" sz="2600" dirty="0"/>
              <a:t>のようなものです。</a:t>
            </a:r>
            <a:endParaRPr sz="2600" dirty="0"/>
          </a:p>
        </p:txBody>
      </p:sp>
      <p:sp>
        <p:nvSpPr>
          <p:cNvPr id="224" name="Google Shape;224;p33"/>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23</a:t>
            </a:fld>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4"/>
          <p:cNvSpPr txBox="1">
            <a:spLocks noGrp="1"/>
          </p:cNvSpPr>
          <p:nvPr>
            <p:ph type="title"/>
          </p:nvPr>
        </p:nvSpPr>
        <p:spPr>
          <a:xfrm>
            <a:off x="311700" y="21103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solidFill>
                  <a:srgbClr val="FF0000"/>
                </a:solidFill>
              </a:rPr>
              <a:t>業務を俯瞰</a:t>
            </a:r>
            <a:r>
              <a:rPr lang="ja" dirty="0"/>
              <a:t>して見た方がいい</a:t>
            </a:r>
            <a:r>
              <a:rPr lang="ja" dirty="0" smtClean="0"/>
              <a:t>理由</a:t>
            </a:r>
            <a:r>
              <a:rPr lang="ja-JP" altLang="en-US" dirty="0" smtClean="0"/>
              <a:t>の一例</a:t>
            </a:r>
            <a:endParaRPr dirty="0"/>
          </a:p>
          <a:p>
            <a:pPr marL="0" lvl="0" indent="0" algn="l" rtl="0">
              <a:spcBef>
                <a:spcPts val="0"/>
              </a:spcBef>
              <a:spcAft>
                <a:spcPts val="0"/>
              </a:spcAft>
              <a:buNone/>
            </a:pPr>
            <a:endParaRPr dirty="0"/>
          </a:p>
        </p:txBody>
      </p:sp>
      <p:sp>
        <p:nvSpPr>
          <p:cNvPr id="230" name="Google Shape;230;p34"/>
          <p:cNvSpPr txBox="1">
            <a:spLocks noGrp="1"/>
          </p:cNvSpPr>
          <p:nvPr>
            <p:ph type="body" idx="1"/>
          </p:nvPr>
        </p:nvSpPr>
        <p:spPr>
          <a:xfrm>
            <a:off x="311699" y="783735"/>
            <a:ext cx="4239036" cy="372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u="sng" dirty="0"/>
              <a:t>行政目線</a:t>
            </a:r>
            <a:endParaRPr u="sng" dirty="0"/>
          </a:p>
          <a:p>
            <a:pPr marL="457200" lvl="0" indent="-342900" algn="l" rtl="0">
              <a:spcBef>
                <a:spcPts val="1600"/>
              </a:spcBef>
              <a:spcAft>
                <a:spcPts val="0"/>
              </a:spcAft>
              <a:buSzPts val="1800"/>
              <a:buChar char="●"/>
            </a:pPr>
            <a:r>
              <a:rPr lang="ja" dirty="0"/>
              <a:t>業務課題の多くは、他の人と</a:t>
            </a:r>
            <a:r>
              <a:rPr lang="ja" dirty="0" smtClean="0"/>
              <a:t>のコミュニケーションに</a:t>
            </a:r>
            <a:r>
              <a:rPr lang="ja-JP" altLang="en-US" dirty="0" smtClean="0"/>
              <a:t>解決の糸口が</a:t>
            </a:r>
            <a:r>
              <a:rPr lang="ja" dirty="0" smtClean="0"/>
              <a:t>ある</a:t>
            </a:r>
            <a:r>
              <a:rPr lang="ja" dirty="0"/>
              <a:t>から</a:t>
            </a:r>
            <a:endParaRPr dirty="0"/>
          </a:p>
          <a:p>
            <a:pPr marL="457200" lvl="0" indent="-342900" algn="l" rtl="0">
              <a:spcBef>
                <a:spcPts val="0"/>
              </a:spcBef>
              <a:spcAft>
                <a:spcPts val="0"/>
              </a:spcAft>
              <a:buSzPts val="1800"/>
              <a:buChar char="●"/>
            </a:pPr>
            <a:r>
              <a:rPr lang="ja" dirty="0"/>
              <a:t>自分の業務だけで考えたら変なことをしていなくても、全体で考えると変なことをしていることがあるから（同じような作業をみんながやっている、など）</a:t>
            </a:r>
            <a:endParaRPr dirty="0"/>
          </a:p>
          <a:p>
            <a:pPr marL="457200" lvl="0" indent="-342900" algn="l" rtl="0">
              <a:spcBef>
                <a:spcPts val="0"/>
              </a:spcBef>
              <a:spcAft>
                <a:spcPts val="0"/>
              </a:spcAft>
              <a:buSzPts val="1800"/>
              <a:buChar char="●"/>
            </a:pPr>
            <a:r>
              <a:rPr lang="ja" dirty="0"/>
              <a:t>同じ改善の労力で、もっと大きな効果を狙える業務改善のポイントがあるかもしれないから</a:t>
            </a:r>
            <a:endParaRPr dirty="0"/>
          </a:p>
        </p:txBody>
      </p:sp>
      <p:sp>
        <p:nvSpPr>
          <p:cNvPr id="231" name="Google Shape;231;p34"/>
          <p:cNvSpPr txBox="1">
            <a:spLocks noGrp="1"/>
          </p:cNvSpPr>
          <p:nvPr>
            <p:ph type="body" idx="2"/>
          </p:nvPr>
        </p:nvSpPr>
        <p:spPr>
          <a:xfrm>
            <a:off x="4622201" y="783726"/>
            <a:ext cx="4255981" cy="372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u="sng" dirty="0"/>
              <a:t>市民・事業者目線</a:t>
            </a:r>
            <a:endParaRPr u="sng" dirty="0"/>
          </a:p>
          <a:p>
            <a:pPr marL="457200" lvl="0" indent="-342900" algn="l" rtl="0">
              <a:spcBef>
                <a:spcPts val="1600"/>
              </a:spcBef>
              <a:spcAft>
                <a:spcPts val="0"/>
              </a:spcAft>
              <a:buSzPts val="1800"/>
              <a:buChar char="●"/>
            </a:pPr>
            <a:r>
              <a:rPr lang="ja" dirty="0"/>
              <a:t>市民や事業者の目線（世間の常識）で考えて、自分達の仕事の進め方の変なところに気づけるから</a:t>
            </a:r>
            <a:endParaRPr dirty="0"/>
          </a:p>
          <a:p>
            <a:pPr marL="457200" lvl="0" indent="-342900" algn="l" rtl="0">
              <a:spcBef>
                <a:spcPts val="0"/>
              </a:spcBef>
              <a:spcAft>
                <a:spcPts val="0"/>
              </a:spcAft>
              <a:buSzPts val="1800"/>
              <a:buChar char="●"/>
            </a:pPr>
            <a:r>
              <a:rPr lang="ja" dirty="0"/>
              <a:t>業務の縦割りによる、市民や事業者の不利益に気づけるから</a:t>
            </a:r>
            <a:endParaRPr dirty="0"/>
          </a:p>
          <a:p>
            <a:pPr marL="914400" lvl="1" indent="-330200" algn="l" rtl="0">
              <a:spcBef>
                <a:spcPts val="0"/>
              </a:spcBef>
              <a:spcAft>
                <a:spcPts val="0"/>
              </a:spcAft>
              <a:buSzPts val="1600"/>
              <a:buChar char="○"/>
            </a:pPr>
            <a:r>
              <a:rPr lang="ja" b="1" dirty="0"/>
              <a:t>その不利益は、行政への不信感やクレームという形で自分達に返ってくる</a:t>
            </a:r>
            <a:r>
              <a:rPr lang="ja" b="1" dirty="0" smtClean="0"/>
              <a:t>。</a:t>
            </a:r>
            <a:endParaRPr b="1" dirty="0"/>
          </a:p>
        </p:txBody>
      </p:sp>
      <p:sp>
        <p:nvSpPr>
          <p:cNvPr id="232" name="Google Shape;232;p34"/>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24</a:t>
            </a:fld>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1"/>
        <p:cNvGrpSpPr/>
        <p:nvPr/>
      </p:nvGrpSpPr>
      <p:grpSpPr>
        <a:xfrm>
          <a:off x="0" y="0"/>
          <a:ext cx="0" cy="0"/>
          <a:chOff x="0" y="0"/>
          <a:chExt cx="0" cy="0"/>
        </a:xfrm>
      </p:grpSpPr>
      <p:sp>
        <p:nvSpPr>
          <p:cNvPr id="272" name="Google Shape;272;p3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t>業務フロー</a:t>
            </a:r>
            <a:r>
              <a:rPr lang="ja" dirty="0" smtClean="0"/>
              <a:t>の</a:t>
            </a:r>
            <a:r>
              <a:rPr lang="ja-JP" altLang="en-US" dirty="0" smtClean="0"/>
              <a:t>下準備</a:t>
            </a:r>
            <a:endParaRPr dirty="0"/>
          </a:p>
        </p:txBody>
      </p:sp>
      <p:sp>
        <p:nvSpPr>
          <p:cNvPr id="273" name="Google Shape;273;p36"/>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25</a:t>
            </a:fld>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p37"/>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業務</a:t>
            </a:r>
            <a:r>
              <a:rPr lang="ja" dirty="0" smtClean="0"/>
              <a:t>フロー</a:t>
            </a:r>
            <a:r>
              <a:rPr lang="ja-JP" altLang="en-US" dirty="0" smtClean="0"/>
              <a:t>の下準備の方法</a:t>
            </a:r>
            <a:endParaRPr dirty="0"/>
          </a:p>
        </p:txBody>
      </p:sp>
      <p:sp>
        <p:nvSpPr>
          <p:cNvPr id="279" name="Google Shape;279;p37"/>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26</a:t>
            </a:fld>
            <a:endParaRPr/>
          </a:p>
        </p:txBody>
      </p:sp>
      <p:sp>
        <p:nvSpPr>
          <p:cNvPr id="280" name="Google Shape;280;p37"/>
          <p:cNvSpPr txBox="1"/>
          <p:nvPr/>
        </p:nvSpPr>
        <p:spPr>
          <a:xfrm>
            <a:off x="415050" y="926200"/>
            <a:ext cx="8417100" cy="3689100"/>
          </a:xfrm>
          <a:prstGeom prst="rect">
            <a:avLst/>
          </a:prstGeom>
          <a:noFill/>
          <a:ln w="76200" cap="flat" cmpd="sng">
            <a:solidFill>
              <a:srgbClr val="D9D9D9"/>
            </a:solidFill>
            <a:prstDash val="solid"/>
            <a:round/>
            <a:headEnd type="none" w="sm" len="sm"/>
            <a:tailEnd type="none" w="sm" len="sm"/>
          </a:ln>
        </p:spPr>
        <p:txBody>
          <a:bodyPr spcFirstLastPara="1" wrap="square" lIns="91425" tIns="91425" rIns="91425" bIns="91425" anchor="ctr" anchorCtr="0">
            <a:normAutofit fontScale="92500" lnSpcReduction="10000"/>
          </a:bodyPr>
          <a:lstStyle/>
          <a:p>
            <a:pPr marL="0" lvl="0" indent="0" algn="l" rtl="0">
              <a:lnSpc>
                <a:spcPct val="115000"/>
              </a:lnSpc>
              <a:spcBef>
                <a:spcPts val="0"/>
              </a:spcBef>
              <a:spcAft>
                <a:spcPts val="0"/>
              </a:spcAft>
              <a:buNone/>
            </a:pPr>
            <a:r>
              <a:rPr lang="ja" sz="2500" dirty="0">
                <a:solidFill>
                  <a:srgbClr val="595959"/>
                </a:solidFill>
                <a:latin typeface="M PLUS 1p"/>
                <a:ea typeface="M PLUS 1p"/>
                <a:cs typeface="M PLUS 1p"/>
                <a:sym typeface="M PLUS 1p"/>
              </a:rPr>
              <a:t>グループの中で話し手1人と、聴き手を決めます。</a:t>
            </a:r>
            <a:endParaRPr sz="2500" dirty="0">
              <a:solidFill>
                <a:srgbClr val="595959"/>
              </a:solidFill>
              <a:latin typeface="M PLUS 1p"/>
              <a:ea typeface="M PLUS 1p"/>
              <a:cs typeface="M PLUS 1p"/>
              <a:sym typeface="M PLUS 1p"/>
            </a:endParaRPr>
          </a:p>
          <a:p>
            <a:pPr marL="914400" lvl="0" indent="-381000" algn="l" rtl="0">
              <a:lnSpc>
                <a:spcPct val="115000"/>
              </a:lnSpc>
              <a:spcBef>
                <a:spcPts val="1200"/>
              </a:spcBef>
              <a:spcAft>
                <a:spcPts val="0"/>
              </a:spcAft>
              <a:buClr>
                <a:srgbClr val="595959"/>
              </a:buClr>
              <a:buSzPts val="2400"/>
              <a:buFont typeface="M PLUS 1p"/>
              <a:buChar char="●"/>
            </a:pPr>
            <a:r>
              <a:rPr lang="ja" sz="2400" dirty="0">
                <a:solidFill>
                  <a:schemeClr val="tx1"/>
                </a:solidFill>
                <a:latin typeface="M PLUS 1p"/>
                <a:ea typeface="M PLUS 1p"/>
                <a:cs typeface="M PLUS 1p"/>
                <a:sym typeface="M PLUS 1p"/>
              </a:rPr>
              <a:t>様々な人と関わる、比較的複雑な業務をして</a:t>
            </a:r>
            <a:r>
              <a:rPr lang="ja" sz="2400" dirty="0" smtClean="0">
                <a:solidFill>
                  <a:schemeClr val="tx1"/>
                </a:solidFill>
                <a:latin typeface="M PLUS 1p"/>
                <a:ea typeface="M PLUS 1p"/>
                <a:cs typeface="M PLUS 1p"/>
                <a:sym typeface="M PLUS 1p"/>
              </a:rPr>
              <a:t>いる人</a:t>
            </a:r>
            <a:r>
              <a:rPr lang="ja" sz="2400" dirty="0">
                <a:solidFill>
                  <a:schemeClr val="tx1"/>
                </a:solidFill>
                <a:latin typeface="M PLUS 1p"/>
                <a:ea typeface="M PLUS 1p"/>
                <a:cs typeface="M PLUS 1p"/>
                <a:sym typeface="M PLUS 1p"/>
              </a:rPr>
              <a:t>が話し手になるのがよいです。</a:t>
            </a:r>
            <a:endParaRPr sz="2400" dirty="0">
              <a:solidFill>
                <a:schemeClr val="tx1"/>
              </a:solidFill>
              <a:latin typeface="M PLUS 1p"/>
              <a:ea typeface="M PLUS 1p"/>
              <a:cs typeface="M PLUS 1p"/>
              <a:sym typeface="M PLUS 1p"/>
            </a:endParaRPr>
          </a:p>
          <a:p>
            <a:pPr marL="914400" lvl="0" indent="-381000" algn="l" rtl="0">
              <a:lnSpc>
                <a:spcPct val="115000"/>
              </a:lnSpc>
              <a:spcBef>
                <a:spcPts val="0"/>
              </a:spcBef>
              <a:spcAft>
                <a:spcPts val="0"/>
              </a:spcAft>
              <a:buClr>
                <a:srgbClr val="595959"/>
              </a:buClr>
              <a:buSzPts val="2400"/>
              <a:buFont typeface="M PLUS 1p"/>
              <a:buChar char="●"/>
            </a:pPr>
            <a:r>
              <a:rPr lang="ja" sz="2400" dirty="0" smtClean="0">
                <a:solidFill>
                  <a:schemeClr val="tx1"/>
                </a:solidFill>
                <a:latin typeface="M PLUS 1p"/>
                <a:ea typeface="M PLUS 1p"/>
                <a:cs typeface="M PLUS 1p"/>
                <a:sym typeface="M PLUS 1p"/>
              </a:rPr>
              <a:t>話し手</a:t>
            </a:r>
            <a:r>
              <a:rPr lang="ja-JP" altLang="en-US" sz="2400" dirty="0" smtClean="0">
                <a:solidFill>
                  <a:schemeClr val="tx1"/>
                </a:solidFill>
                <a:latin typeface="M PLUS 1p"/>
                <a:ea typeface="M PLUS 1p"/>
                <a:cs typeface="M PLUS 1p"/>
                <a:sym typeface="M PLUS 1p"/>
              </a:rPr>
              <a:t>が</a:t>
            </a:r>
            <a:r>
              <a:rPr lang="ja" sz="2400" dirty="0" smtClean="0">
                <a:solidFill>
                  <a:schemeClr val="tx1"/>
                </a:solidFill>
                <a:latin typeface="M PLUS 1p"/>
                <a:ea typeface="M PLUS 1p"/>
                <a:cs typeface="M PLUS 1p"/>
                <a:sym typeface="M PLUS 1p"/>
              </a:rPr>
              <a:t>自分</a:t>
            </a:r>
            <a:r>
              <a:rPr lang="ja" sz="2400" dirty="0">
                <a:solidFill>
                  <a:schemeClr val="tx1"/>
                </a:solidFill>
                <a:latin typeface="M PLUS 1p"/>
                <a:ea typeface="M PLUS 1p"/>
                <a:cs typeface="M PLUS 1p"/>
                <a:sym typeface="M PLUS 1p"/>
              </a:rPr>
              <a:t>の業務について話し、残りの聴き手</a:t>
            </a:r>
            <a:r>
              <a:rPr lang="ja" sz="2400" dirty="0" smtClean="0">
                <a:solidFill>
                  <a:schemeClr val="tx1"/>
                </a:solidFill>
                <a:latin typeface="M PLUS 1p"/>
                <a:ea typeface="M PLUS 1p"/>
                <a:cs typeface="M PLUS 1p"/>
                <a:sym typeface="M PLUS 1p"/>
              </a:rPr>
              <a:t>が</a:t>
            </a:r>
            <a:r>
              <a:rPr lang="ja-JP" altLang="en-US" sz="2400" b="1" dirty="0">
                <a:solidFill>
                  <a:schemeClr val="tx1"/>
                </a:solidFill>
                <a:latin typeface="M PLUS 1p"/>
                <a:ea typeface="M PLUS 1p"/>
                <a:cs typeface="M PLUS 1p"/>
                <a:sym typeface="M PLUS 1p"/>
              </a:rPr>
              <a:t>紙</a:t>
            </a:r>
            <a:r>
              <a:rPr lang="ja" sz="2400" dirty="0" smtClean="0">
                <a:solidFill>
                  <a:schemeClr val="tx1"/>
                </a:solidFill>
                <a:latin typeface="M PLUS 1p"/>
                <a:ea typeface="M PLUS 1p"/>
                <a:cs typeface="M PLUS 1p"/>
                <a:sym typeface="M PLUS 1p"/>
              </a:rPr>
              <a:t>に</a:t>
            </a:r>
            <a:r>
              <a:rPr lang="ja" sz="2400" dirty="0">
                <a:solidFill>
                  <a:schemeClr val="tx1"/>
                </a:solidFill>
                <a:latin typeface="M PLUS 1p"/>
                <a:ea typeface="M PLUS 1p"/>
                <a:cs typeface="M PLUS 1p"/>
                <a:sym typeface="M PLUS 1p"/>
              </a:rPr>
              <a:t>メモを書きます</a:t>
            </a:r>
            <a:r>
              <a:rPr lang="ja" sz="2400" dirty="0" smtClean="0">
                <a:solidFill>
                  <a:schemeClr val="tx1"/>
                </a:solidFill>
                <a:latin typeface="M PLUS 1p"/>
                <a:ea typeface="M PLUS 1p"/>
                <a:cs typeface="M PLUS 1p"/>
                <a:sym typeface="M PLUS 1p"/>
              </a:rPr>
              <a:t>(10min</a:t>
            </a:r>
            <a:r>
              <a:rPr lang="ja" sz="2400" dirty="0">
                <a:solidFill>
                  <a:schemeClr val="tx1"/>
                </a:solidFill>
                <a:latin typeface="M PLUS 1p"/>
                <a:ea typeface="M PLUS 1p"/>
                <a:cs typeface="M PLUS 1p"/>
                <a:sym typeface="M PLUS 1p"/>
              </a:rPr>
              <a:t>)</a:t>
            </a:r>
            <a:endParaRPr sz="2400" dirty="0">
              <a:solidFill>
                <a:schemeClr val="tx1"/>
              </a:solidFill>
              <a:latin typeface="M PLUS 1p"/>
              <a:ea typeface="M PLUS 1p"/>
              <a:cs typeface="M PLUS 1p"/>
              <a:sym typeface="M PLUS 1p"/>
            </a:endParaRPr>
          </a:p>
          <a:p>
            <a:pPr marL="1371600" lvl="1" indent="-381000" algn="l" rtl="0">
              <a:lnSpc>
                <a:spcPct val="115000"/>
              </a:lnSpc>
              <a:spcBef>
                <a:spcPts val="0"/>
              </a:spcBef>
              <a:spcAft>
                <a:spcPts val="0"/>
              </a:spcAft>
              <a:buClr>
                <a:srgbClr val="595959"/>
              </a:buClr>
              <a:buSzPts val="2400"/>
              <a:buFont typeface="M PLUS 1p"/>
              <a:buChar char="○"/>
            </a:pPr>
            <a:r>
              <a:rPr lang="ja" sz="2400" dirty="0">
                <a:solidFill>
                  <a:schemeClr val="tx1"/>
                </a:solidFill>
                <a:latin typeface="M PLUS 1p"/>
                <a:ea typeface="M PLUS 1p"/>
                <a:cs typeface="M PLUS 1p"/>
                <a:sym typeface="M PLUS 1p"/>
              </a:rPr>
              <a:t>メモは主に「誰が何をするか」と、それに用いるシステムや書類などを書いてください。</a:t>
            </a:r>
            <a:endParaRPr sz="2400" dirty="0">
              <a:solidFill>
                <a:schemeClr val="tx1"/>
              </a:solidFill>
              <a:latin typeface="M PLUS 1p"/>
              <a:ea typeface="M PLUS 1p"/>
              <a:cs typeface="M PLUS 1p"/>
              <a:sym typeface="M PLUS 1p"/>
            </a:endParaRPr>
          </a:p>
          <a:p>
            <a:pPr marL="914400" lvl="0" indent="-381000" algn="l" rtl="0">
              <a:lnSpc>
                <a:spcPct val="115000"/>
              </a:lnSpc>
              <a:spcBef>
                <a:spcPts val="0"/>
              </a:spcBef>
              <a:spcAft>
                <a:spcPts val="0"/>
              </a:spcAft>
              <a:buClr>
                <a:srgbClr val="595959"/>
              </a:buClr>
              <a:buSzPts val="2400"/>
              <a:buFont typeface="M PLUS 1p"/>
              <a:buChar char="●"/>
            </a:pPr>
            <a:r>
              <a:rPr lang="ja" sz="2400" dirty="0">
                <a:solidFill>
                  <a:schemeClr val="tx1"/>
                </a:solidFill>
                <a:latin typeface="M PLUS 1p"/>
                <a:ea typeface="M PLUS 1p"/>
                <a:cs typeface="M PLUS 1p"/>
                <a:sym typeface="M PLUS 1p"/>
              </a:rPr>
              <a:t>手元</a:t>
            </a:r>
            <a:r>
              <a:rPr lang="ja" sz="2400" dirty="0" smtClean="0">
                <a:solidFill>
                  <a:schemeClr val="tx1"/>
                </a:solidFill>
                <a:latin typeface="M PLUS 1p"/>
                <a:ea typeface="M PLUS 1p"/>
                <a:cs typeface="M PLUS 1p"/>
                <a:sym typeface="M PLUS 1p"/>
              </a:rPr>
              <a:t>の</a:t>
            </a:r>
            <a:r>
              <a:rPr lang="ja-JP" altLang="en-US" sz="2400" dirty="0">
                <a:solidFill>
                  <a:schemeClr val="tx1"/>
                </a:solidFill>
                <a:latin typeface="M PLUS 1p"/>
                <a:ea typeface="M PLUS 1p"/>
                <a:cs typeface="M PLUS 1p"/>
                <a:sym typeface="M PLUS 1p"/>
              </a:rPr>
              <a:t>紙</a:t>
            </a:r>
            <a:r>
              <a:rPr lang="ja" sz="2400" dirty="0" smtClean="0">
                <a:solidFill>
                  <a:schemeClr val="tx1"/>
                </a:solidFill>
                <a:latin typeface="M PLUS 1p"/>
                <a:ea typeface="M PLUS 1p"/>
                <a:cs typeface="M PLUS 1p"/>
                <a:sym typeface="M PLUS 1p"/>
              </a:rPr>
              <a:t>を</a:t>
            </a:r>
            <a:r>
              <a:rPr lang="ja" sz="2400" dirty="0">
                <a:solidFill>
                  <a:schemeClr val="tx1"/>
                </a:solidFill>
                <a:latin typeface="M PLUS 1p"/>
                <a:ea typeface="M PLUS 1p"/>
                <a:cs typeface="M PLUS 1p"/>
                <a:sym typeface="M PLUS 1p"/>
              </a:rPr>
              <a:t>もとに、聴き手がわかりにくかったところを話し手に質問します</a:t>
            </a:r>
            <a:r>
              <a:rPr lang="ja" sz="2400" dirty="0" smtClean="0">
                <a:solidFill>
                  <a:schemeClr val="tx1"/>
                </a:solidFill>
                <a:latin typeface="M PLUS 1p"/>
                <a:ea typeface="M PLUS 1p"/>
                <a:cs typeface="M PLUS 1p"/>
                <a:sym typeface="M PLUS 1p"/>
              </a:rPr>
              <a:t>(10min</a:t>
            </a:r>
            <a:r>
              <a:rPr lang="ja" sz="2400" dirty="0">
                <a:solidFill>
                  <a:schemeClr val="tx1"/>
                </a:solidFill>
                <a:latin typeface="M PLUS 1p"/>
                <a:ea typeface="M PLUS 1p"/>
                <a:cs typeface="M PLUS 1p"/>
                <a:sym typeface="M PLUS 1p"/>
              </a:rPr>
              <a:t>)</a:t>
            </a:r>
            <a:endParaRPr sz="2400" dirty="0">
              <a:solidFill>
                <a:schemeClr val="tx1"/>
              </a:solidFill>
              <a:latin typeface="M PLUS 1p"/>
              <a:ea typeface="M PLUS 1p"/>
              <a:cs typeface="M PLUS 1p"/>
              <a:sym typeface="M PLUS 1p"/>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tLang="ja" smtClean="0"/>
              <a:t>27</a:t>
            </a:fld>
            <a:endParaRPr lang="ja" altLang="en-US"/>
          </a:p>
        </p:txBody>
      </p:sp>
    </p:spTree>
    <p:extLst>
      <p:ext uri="{BB962C8B-B14F-4D97-AF65-F5344CB8AC3E}">
        <p14:creationId xmlns:p14="http://schemas.microsoft.com/office/powerpoint/2010/main" val="3972962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38"/>
          <p:cNvSpPr txBox="1">
            <a:spLocks noGrp="1"/>
          </p:cNvSpPr>
          <p:nvPr>
            <p:ph type="title"/>
          </p:nvPr>
        </p:nvSpPr>
        <p:spPr>
          <a:xfrm>
            <a:off x="367775" y="180594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業務フローの描き方</a:t>
            </a:r>
            <a:endParaRPr/>
          </a:p>
        </p:txBody>
      </p:sp>
      <p:sp>
        <p:nvSpPr>
          <p:cNvPr id="286" name="Google Shape;286;p38"/>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28</a:t>
            </a:fld>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39"/>
          <p:cNvSpPr txBox="1">
            <a:spLocks noGrp="1"/>
          </p:cNvSpPr>
          <p:nvPr>
            <p:ph type="title"/>
          </p:nvPr>
        </p:nvSpPr>
        <p:spPr>
          <a:xfrm>
            <a:off x="311700" y="222925"/>
            <a:ext cx="8520600" cy="572700"/>
          </a:xfrm>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ja" sz="3000" dirty="0"/>
              <a:t>今日の業務フローのお約束</a:t>
            </a:r>
            <a:endParaRPr sz="3000" dirty="0"/>
          </a:p>
          <a:p>
            <a:pPr marL="0" lvl="0" indent="0" algn="l" rtl="0">
              <a:spcBef>
                <a:spcPts val="0"/>
              </a:spcBef>
              <a:spcAft>
                <a:spcPts val="0"/>
              </a:spcAft>
              <a:buNone/>
            </a:pPr>
            <a:endParaRPr dirty="0"/>
          </a:p>
        </p:txBody>
      </p:sp>
      <p:sp>
        <p:nvSpPr>
          <p:cNvPr id="292" name="Google Shape;292;p39"/>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29</a:t>
            </a:fld>
            <a:endParaRPr/>
          </a:p>
        </p:txBody>
      </p:sp>
      <p:sp>
        <p:nvSpPr>
          <p:cNvPr id="293" name="Google Shape;293;p39"/>
          <p:cNvSpPr txBox="1"/>
          <p:nvPr/>
        </p:nvSpPr>
        <p:spPr>
          <a:xfrm>
            <a:off x="311700" y="847675"/>
            <a:ext cx="8520600" cy="3416400"/>
          </a:xfrm>
          <a:prstGeom prst="rect">
            <a:avLst/>
          </a:prstGeom>
          <a:noFill/>
          <a:ln>
            <a:noFill/>
          </a:ln>
        </p:spPr>
        <p:txBody>
          <a:bodyPr spcFirstLastPara="1" wrap="square" lIns="68575" tIns="34275" rIns="68575" bIns="34275" anchor="t" anchorCtr="0">
            <a:noAutofit/>
          </a:bodyPr>
          <a:lstStyle/>
          <a:p>
            <a:pPr marL="177800" lvl="0" indent="-171450" algn="l" rtl="0">
              <a:lnSpc>
                <a:spcPct val="110000"/>
              </a:lnSpc>
              <a:spcBef>
                <a:spcPts val="0"/>
              </a:spcBef>
              <a:spcAft>
                <a:spcPts val="0"/>
              </a:spcAft>
              <a:buClr>
                <a:srgbClr val="000000"/>
              </a:buClr>
              <a:buSzPts val="1900"/>
              <a:buFont typeface="M PLUS 1p"/>
              <a:buChar char="•"/>
            </a:pPr>
            <a:r>
              <a:rPr lang="ja" sz="19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業務フロー作成のルール</a:t>
            </a:r>
            <a:endParaRPr sz="19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177800" lvl="0" indent="-177800" algn="l" rtl="0">
              <a:lnSpc>
                <a:spcPct val="110000"/>
              </a:lnSpc>
              <a:spcBef>
                <a:spcPts val="800"/>
              </a:spcBef>
              <a:spcAft>
                <a:spcPts val="0"/>
              </a:spcAft>
              <a:buNone/>
            </a:pPr>
            <a:endParaRPr sz="1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349250" algn="l" rtl="0">
              <a:lnSpc>
                <a:spcPct val="80000"/>
              </a:lnSpc>
              <a:spcBef>
                <a:spcPts val="400"/>
              </a:spcBef>
              <a:spcAft>
                <a:spcPts val="0"/>
              </a:spcAft>
              <a:buClr>
                <a:srgbClr val="000000"/>
              </a:buClr>
              <a:buSzPts val="1700"/>
              <a:buFont typeface="Arial"/>
              <a:buChar char="○"/>
            </a:pP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フローを作るときの条件を</a:t>
            </a:r>
            <a:r>
              <a:rPr lang="ja"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統一</a:t>
            </a:r>
            <a:r>
              <a:rPr lang="ja-JP" altLang="en-US"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して</a:t>
            </a:r>
            <a:r>
              <a:rPr lang="ja-JP" altLang="en-US"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ください。</a:t>
            </a: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
            </a:r>
            <a:b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b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下記の4</a:t>
            </a:r>
            <a:r>
              <a:rPr lang="ja"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種類</a:t>
            </a:r>
            <a:r>
              <a:rPr lang="ja-JP" altLang="en-US"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の付箋</a:t>
            </a:r>
            <a:r>
              <a:rPr lang="ja"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を</a:t>
            </a: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利用</a:t>
            </a:r>
            <a:r>
              <a:rPr lang="ja"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します</a:t>
            </a:r>
            <a:endParaRPr lang="en-US" altLang="ja-JP" sz="1700"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349250" algn="l" rtl="0">
              <a:lnSpc>
                <a:spcPct val="80000"/>
              </a:lnSpc>
              <a:spcBef>
                <a:spcPts val="400"/>
              </a:spcBef>
              <a:spcAft>
                <a:spcPts val="0"/>
              </a:spcAft>
              <a:buClr>
                <a:srgbClr val="000000"/>
              </a:buClr>
              <a:buSzPts val="1700"/>
              <a:buFont typeface="Arial"/>
              <a:buChar char="○"/>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241300" algn="l" rtl="0">
              <a:lnSpc>
                <a:spcPct val="80000"/>
              </a:lnSpc>
              <a:spcBef>
                <a:spcPts val="400"/>
              </a:spcBef>
              <a:spcAft>
                <a:spcPts val="0"/>
              </a:spcAft>
              <a:buNone/>
            </a:pP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349250" algn="l" rtl="0">
              <a:lnSpc>
                <a:spcPct val="80000"/>
              </a:lnSpc>
              <a:spcBef>
                <a:spcPts val="400"/>
              </a:spcBef>
              <a:spcAft>
                <a:spcPts val="0"/>
              </a:spcAft>
              <a:buClr>
                <a:srgbClr val="000000"/>
              </a:buClr>
              <a:buSzPts val="1700"/>
              <a:buFont typeface="Arial"/>
              <a:buChar char="○"/>
            </a:pP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開始〜完了までの業務の流れを書く</a:t>
            </a: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863600" lvl="2" indent="-177800" algn="l" rtl="0">
              <a:lnSpc>
                <a:spcPct val="80000"/>
              </a:lnSpc>
              <a:spcBef>
                <a:spcPts val="400"/>
              </a:spcBef>
              <a:spcAft>
                <a:spcPts val="0"/>
              </a:spcAft>
              <a:buClr>
                <a:srgbClr val="000000"/>
              </a:buClr>
              <a:buSzPts val="1400"/>
              <a:buFont typeface="M PLUS 1p"/>
              <a:buChar char="•"/>
            </a:pPr>
            <a:r>
              <a:rPr lang="ja" dirty="0">
                <a:solidFill>
                  <a:srgbClr val="595959"/>
                </a:solidFill>
                <a:latin typeface="ＭＳ Ｐゴシック" panose="020B0600070205080204" pitchFamily="50" charset="-128"/>
                <a:ea typeface="ＭＳ Ｐゴシック" panose="020B0600070205080204" pitchFamily="50" charset="-128"/>
                <a:cs typeface="M PLUS 1p"/>
                <a:sym typeface="M PLUS 1p"/>
              </a:rPr>
              <a:t>フローに文字で</a:t>
            </a:r>
            <a:r>
              <a:rPr lang="ja" sz="1600" b="1" dirty="0">
                <a:solidFill>
                  <a:srgbClr val="595959"/>
                </a:solidFill>
                <a:latin typeface="ＭＳ Ｐゴシック" panose="020B0600070205080204" pitchFamily="50" charset="-128"/>
                <a:ea typeface="ＭＳ Ｐゴシック" panose="020B0600070205080204" pitchFamily="50" charset="-128"/>
                <a:cs typeface="M PLUS 1p"/>
                <a:sym typeface="M PLUS 1p"/>
              </a:rPr>
              <a:t>「開始」</a:t>
            </a:r>
            <a:r>
              <a:rPr lang="ja" dirty="0">
                <a:solidFill>
                  <a:srgbClr val="595959"/>
                </a:solidFill>
                <a:latin typeface="ＭＳ Ｐゴシック" panose="020B0600070205080204" pitchFamily="50" charset="-128"/>
                <a:ea typeface="ＭＳ Ｐゴシック" panose="020B0600070205080204" pitchFamily="50" charset="-128"/>
                <a:cs typeface="M PLUS 1p"/>
                <a:sym typeface="M PLUS 1p"/>
              </a:rPr>
              <a:t>と</a:t>
            </a:r>
            <a:r>
              <a:rPr lang="ja" sz="1600" b="1" dirty="0">
                <a:solidFill>
                  <a:srgbClr val="595959"/>
                </a:solidFill>
                <a:latin typeface="ＭＳ Ｐゴシック" panose="020B0600070205080204" pitchFamily="50" charset="-128"/>
                <a:ea typeface="ＭＳ Ｐゴシック" panose="020B0600070205080204" pitchFamily="50" charset="-128"/>
                <a:cs typeface="M PLUS 1p"/>
                <a:sym typeface="M PLUS 1p"/>
              </a:rPr>
              <a:t>「終了」</a:t>
            </a:r>
            <a:r>
              <a:rPr lang="ja" dirty="0">
                <a:solidFill>
                  <a:srgbClr val="595959"/>
                </a:solidFill>
                <a:latin typeface="ＭＳ Ｐゴシック" panose="020B0600070205080204" pitchFamily="50" charset="-128"/>
                <a:ea typeface="ＭＳ Ｐゴシック" panose="020B0600070205080204" pitchFamily="50" charset="-128"/>
                <a:cs typeface="M PLUS 1p"/>
                <a:sym typeface="M PLUS 1p"/>
              </a:rPr>
              <a:t>を記載</a:t>
            </a:r>
            <a:r>
              <a:rPr lang="ja" dirty="0" smtClean="0">
                <a:solidFill>
                  <a:srgbClr val="595959"/>
                </a:solidFill>
                <a:latin typeface="ＭＳ Ｐゴシック" panose="020B0600070205080204" pitchFamily="50" charset="-128"/>
                <a:ea typeface="ＭＳ Ｐゴシック" panose="020B0600070205080204" pitchFamily="50" charset="-128"/>
                <a:cs typeface="M PLUS 1p"/>
                <a:sym typeface="M PLUS 1p"/>
              </a:rPr>
              <a:t>する</a:t>
            </a:r>
            <a:r>
              <a:rPr lang="ja" dirty="0">
                <a:solidFill>
                  <a:srgbClr val="595959"/>
                </a:solidFill>
                <a:latin typeface="ＭＳ Ｐゴシック" panose="020B0600070205080204" pitchFamily="50" charset="-128"/>
                <a:ea typeface="ＭＳ Ｐゴシック" panose="020B0600070205080204" pitchFamily="50" charset="-128"/>
                <a:cs typeface="M PLUS 1p"/>
                <a:sym typeface="M PLUS 1p"/>
              </a:rPr>
              <a:t/>
            </a:r>
            <a:br>
              <a:rPr lang="ja" dirty="0">
                <a:solidFill>
                  <a:srgbClr val="595959"/>
                </a:solidFill>
                <a:latin typeface="ＭＳ Ｐゴシック" panose="020B0600070205080204" pitchFamily="50" charset="-128"/>
                <a:ea typeface="ＭＳ Ｐゴシック" panose="020B0600070205080204" pitchFamily="50" charset="-128"/>
                <a:cs typeface="M PLUS 1p"/>
                <a:sym typeface="M PLUS 1p"/>
              </a:rPr>
            </a:br>
            <a:endParaRPr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685800" lvl="1" indent="-349250" algn="l" rtl="0">
              <a:lnSpc>
                <a:spcPct val="80000"/>
              </a:lnSpc>
              <a:spcBef>
                <a:spcPts val="400"/>
              </a:spcBef>
              <a:spcAft>
                <a:spcPts val="0"/>
              </a:spcAft>
              <a:buClr>
                <a:srgbClr val="000000"/>
              </a:buClr>
              <a:buSzPts val="1700"/>
              <a:buFont typeface="Arial"/>
              <a:buChar char="○"/>
            </a:pPr>
            <a:r>
              <a:rPr lang="ja" sz="1700" b="1" dirty="0">
                <a:solidFill>
                  <a:srgbClr val="595959"/>
                </a:solidFill>
                <a:latin typeface="ＭＳ Ｐゴシック" panose="020B0600070205080204" pitchFamily="50" charset="-128"/>
                <a:ea typeface="ＭＳ Ｐゴシック" panose="020B0600070205080204" pitchFamily="50" charset="-128"/>
                <a:cs typeface="M PLUS 1p"/>
                <a:sym typeface="M PLUS 1p"/>
              </a:rPr>
              <a:t>登場人物</a:t>
            </a:r>
            <a:r>
              <a:rPr lang="ja" sz="1700" dirty="0">
                <a:solidFill>
                  <a:srgbClr val="595959"/>
                </a:solidFill>
                <a:latin typeface="ＭＳ Ｐゴシック" panose="020B0600070205080204" pitchFamily="50" charset="-128"/>
                <a:ea typeface="ＭＳ Ｐゴシック" panose="020B0600070205080204" pitchFamily="50" charset="-128"/>
                <a:cs typeface="M PLUS 1p"/>
                <a:sym typeface="M PLUS 1p"/>
              </a:rPr>
              <a:t>を明確にする</a:t>
            </a:r>
            <a:endParaRPr sz="1700" dirty="0">
              <a:solidFill>
                <a:srgbClr val="595959"/>
              </a:solidFill>
              <a:latin typeface="ＭＳ Ｐゴシック" panose="020B0600070205080204" pitchFamily="50" charset="-128"/>
              <a:ea typeface="ＭＳ Ｐゴシック" panose="020B0600070205080204" pitchFamily="50" charset="-128"/>
              <a:cs typeface="M PLUS 1p"/>
              <a:sym typeface="M PLUS 1p"/>
            </a:endParaRPr>
          </a:p>
          <a:p>
            <a:pPr marL="520700" lvl="1" indent="-76200" algn="l" rtl="0">
              <a:lnSpc>
                <a:spcPct val="80000"/>
              </a:lnSpc>
              <a:spcBef>
                <a:spcPts val="400"/>
              </a:spcBef>
              <a:spcAft>
                <a:spcPts val="0"/>
              </a:spcAft>
              <a:buNone/>
            </a:pPr>
            <a:endParaRPr sz="1700" dirty="0">
              <a:solidFill>
                <a:srgbClr val="595959"/>
              </a:solidFill>
              <a:latin typeface="M PLUS 1p"/>
              <a:ea typeface="M PLUS 1p"/>
              <a:cs typeface="M PLUS 1p"/>
              <a:sym typeface="M PLUS 1p"/>
            </a:endParaRPr>
          </a:p>
        </p:txBody>
      </p:sp>
      <p:sp>
        <p:nvSpPr>
          <p:cNvPr id="294" name="Google Shape;294;p39"/>
          <p:cNvSpPr/>
          <p:nvPr/>
        </p:nvSpPr>
        <p:spPr>
          <a:xfrm>
            <a:off x="1363236" y="2216351"/>
            <a:ext cx="928500" cy="8196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ja" sz="1400" i="0" u="none" strike="noStrike" cap="none">
                <a:solidFill>
                  <a:srgbClr val="000000"/>
                </a:solidFill>
                <a:latin typeface="M PLUS 1p"/>
                <a:ea typeface="M PLUS 1p"/>
                <a:cs typeface="M PLUS 1p"/>
                <a:sym typeface="M PLUS 1p"/>
              </a:rPr>
              <a:t>プロセス</a:t>
            </a:r>
            <a:endParaRPr sz="1100" i="0" u="none" strike="noStrike" cap="none">
              <a:solidFill>
                <a:srgbClr val="000000"/>
              </a:solidFill>
              <a:latin typeface="M PLUS 1p"/>
              <a:ea typeface="M PLUS 1p"/>
              <a:cs typeface="M PLUS 1p"/>
              <a:sym typeface="M PLUS 1p"/>
            </a:endParaRPr>
          </a:p>
        </p:txBody>
      </p:sp>
      <p:grpSp>
        <p:nvGrpSpPr>
          <p:cNvPr id="295" name="Google Shape;295;p39"/>
          <p:cNvGrpSpPr/>
          <p:nvPr/>
        </p:nvGrpSpPr>
        <p:grpSpPr>
          <a:xfrm>
            <a:off x="3193525" y="2297216"/>
            <a:ext cx="730742" cy="755888"/>
            <a:chOff x="4124220" y="3854625"/>
            <a:chExt cx="974323" cy="1007850"/>
          </a:xfrm>
        </p:grpSpPr>
        <p:sp>
          <p:nvSpPr>
            <p:cNvPr id="296" name="Google Shape;296;p39"/>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1400"/>
                <a:buFont typeface="Arial"/>
                <a:buNone/>
              </a:pPr>
              <a:endParaRPr sz="1400" i="0" u="none" strike="noStrike" cap="none">
                <a:solidFill>
                  <a:srgbClr val="FFFFFF"/>
                </a:solidFill>
                <a:latin typeface="M PLUS 1p"/>
                <a:ea typeface="M PLUS 1p"/>
                <a:cs typeface="M PLUS 1p"/>
                <a:sym typeface="M PLUS 1p"/>
              </a:endParaRPr>
            </a:p>
          </p:txBody>
        </p:sp>
        <p:sp>
          <p:nvSpPr>
            <p:cNvPr id="297" name="Google Shape;297;p39"/>
            <p:cNvSpPr txBox="1"/>
            <p:nvPr/>
          </p:nvSpPr>
          <p:spPr>
            <a:xfrm>
              <a:off x="4407683" y="4007806"/>
              <a:ext cx="517200" cy="666900"/>
            </a:xfrm>
            <a:prstGeom prst="rect">
              <a:avLst/>
            </a:prstGeom>
            <a:solidFill>
              <a:srgbClr val="FF40FF"/>
            </a:solid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 sz="1400" i="0" u="none" strike="noStrike" cap="none" dirty="0">
                  <a:solidFill>
                    <a:srgbClr val="000000"/>
                  </a:solidFill>
                  <a:latin typeface="M PLUS 1p"/>
                  <a:ea typeface="M PLUS 1p"/>
                  <a:cs typeface="M PLUS 1p"/>
                  <a:sym typeface="M PLUS 1p"/>
                </a:rPr>
                <a:t>分岐</a:t>
              </a:r>
              <a:endParaRPr sz="1100" i="0" u="none" strike="noStrike" cap="none" dirty="0">
                <a:solidFill>
                  <a:srgbClr val="000000"/>
                </a:solidFill>
                <a:latin typeface="M PLUS 1p"/>
                <a:ea typeface="M PLUS 1p"/>
                <a:cs typeface="M PLUS 1p"/>
                <a:sym typeface="M PLUS 1p"/>
              </a:endParaRPr>
            </a:p>
          </p:txBody>
        </p:sp>
      </p:grpSp>
      <p:sp>
        <p:nvSpPr>
          <p:cNvPr id="298" name="Google Shape;298;p39"/>
          <p:cNvSpPr/>
          <p:nvPr/>
        </p:nvSpPr>
        <p:spPr>
          <a:xfrm>
            <a:off x="4842920" y="2216351"/>
            <a:ext cx="928500" cy="8196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i="0" u="none" strike="noStrike" cap="none">
                <a:solidFill>
                  <a:srgbClr val="000000"/>
                </a:solidFill>
                <a:latin typeface="M PLUS 1p"/>
                <a:ea typeface="M PLUS 1p"/>
                <a:cs typeface="M PLUS 1p"/>
                <a:sym typeface="M PLUS 1p"/>
              </a:rPr>
              <a:t>アナログ</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データ</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（紙など）</a:t>
            </a:r>
            <a:endParaRPr sz="1100" i="0" u="none" strike="noStrike" cap="none">
              <a:solidFill>
                <a:srgbClr val="000000"/>
              </a:solidFill>
              <a:latin typeface="M PLUS 1p"/>
              <a:ea typeface="M PLUS 1p"/>
              <a:cs typeface="M PLUS 1p"/>
              <a:sym typeface="M PLUS 1p"/>
            </a:endParaRPr>
          </a:p>
        </p:txBody>
      </p:sp>
      <p:sp>
        <p:nvSpPr>
          <p:cNvPr id="299" name="Google Shape;299;p39"/>
          <p:cNvSpPr/>
          <p:nvPr/>
        </p:nvSpPr>
        <p:spPr>
          <a:xfrm>
            <a:off x="6405485" y="2216351"/>
            <a:ext cx="928500" cy="819600"/>
          </a:xfrm>
          <a:prstGeom prst="rect">
            <a:avLst/>
          </a:prstGeom>
          <a:solidFill>
            <a:srgbClr val="BBD6EE"/>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i="0" u="none" strike="noStrike" cap="none">
                <a:solidFill>
                  <a:srgbClr val="000000"/>
                </a:solidFill>
                <a:latin typeface="M PLUS 1p"/>
                <a:ea typeface="M PLUS 1p"/>
                <a:cs typeface="M PLUS 1p"/>
                <a:sym typeface="M PLUS 1p"/>
              </a:rPr>
              <a:t>デジタル</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データ</a:t>
            </a:r>
            <a:endParaRPr sz="1100" i="0" u="none" strike="noStrike" cap="none">
              <a:solidFill>
                <a:srgbClr val="000000"/>
              </a:solidFill>
              <a:latin typeface="M PLUS 1p"/>
              <a:ea typeface="M PLUS 1p"/>
              <a:cs typeface="M PLUS 1p"/>
              <a:sym typeface="M PLUS 1p"/>
            </a:endParaRPr>
          </a:p>
        </p:txBody>
      </p:sp>
      <p:sp>
        <p:nvSpPr>
          <p:cNvPr id="300" name="Google Shape;300;p39"/>
          <p:cNvSpPr txBox="1"/>
          <p:nvPr/>
        </p:nvSpPr>
        <p:spPr>
          <a:xfrm>
            <a:off x="1585023" y="3101175"/>
            <a:ext cx="706800" cy="346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 sz="18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rPr>
              <a:t>黄色</a:t>
            </a:r>
            <a:endParaRPr sz="15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endParaRPr>
          </a:p>
        </p:txBody>
      </p:sp>
      <p:sp>
        <p:nvSpPr>
          <p:cNvPr id="301" name="Google Shape;301;p39"/>
          <p:cNvSpPr txBox="1"/>
          <p:nvPr/>
        </p:nvSpPr>
        <p:spPr>
          <a:xfrm>
            <a:off x="3186025" y="3101175"/>
            <a:ext cx="1098600" cy="346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 sz="18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rPr>
              <a:t>ピンク</a:t>
            </a:r>
            <a:endParaRPr sz="15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endParaRPr>
          </a:p>
        </p:txBody>
      </p:sp>
      <p:sp>
        <p:nvSpPr>
          <p:cNvPr id="302" name="Google Shape;302;p39"/>
          <p:cNvSpPr txBox="1"/>
          <p:nvPr/>
        </p:nvSpPr>
        <p:spPr>
          <a:xfrm>
            <a:off x="5151278" y="3101180"/>
            <a:ext cx="311700" cy="346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 sz="1800" i="0" u="none" strike="noStrike" cap="none" dirty="0">
                <a:solidFill>
                  <a:srgbClr val="000000"/>
                </a:solidFill>
                <a:latin typeface="M PLUS 1p"/>
                <a:ea typeface="M PLUS 1p"/>
                <a:cs typeface="M PLUS 1p"/>
                <a:sym typeface="M PLUS 1p"/>
              </a:rPr>
              <a:t>緑</a:t>
            </a:r>
            <a:endParaRPr sz="1500" i="0" u="none" strike="noStrike" cap="none" dirty="0">
              <a:solidFill>
                <a:srgbClr val="000000"/>
              </a:solidFill>
              <a:latin typeface="M PLUS 1p"/>
              <a:ea typeface="M PLUS 1p"/>
              <a:cs typeface="M PLUS 1p"/>
              <a:sym typeface="M PLUS 1p"/>
            </a:endParaRPr>
          </a:p>
        </p:txBody>
      </p:sp>
      <p:sp>
        <p:nvSpPr>
          <p:cNvPr id="303" name="Google Shape;303;p39"/>
          <p:cNvSpPr txBox="1"/>
          <p:nvPr/>
        </p:nvSpPr>
        <p:spPr>
          <a:xfrm>
            <a:off x="6713843" y="3101180"/>
            <a:ext cx="311700" cy="3462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ja" sz="18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rPr>
              <a:t>青</a:t>
            </a:r>
            <a:endParaRPr sz="1500" i="0" u="none" strike="noStrike" cap="none" dirty="0">
              <a:solidFill>
                <a:srgbClr val="000000"/>
              </a:solidFill>
              <a:latin typeface="ＭＳ Ｐゴシック" panose="020B0600070205080204" pitchFamily="50" charset="-128"/>
              <a:ea typeface="ＭＳ Ｐゴシック" panose="020B0600070205080204" pitchFamily="50" charset="-128"/>
              <a:cs typeface="M PLUS 1p"/>
              <a:sym typeface="M PLUS 1p"/>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スライド番号プレースホルダー 2"/>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US" altLang="ja" smtClean="0"/>
              <a:t>3</a:t>
            </a:fld>
            <a:endParaRPr lang="ja" altLang="en-US"/>
          </a:p>
        </p:txBody>
      </p:sp>
    </p:spTree>
    <p:extLst>
      <p:ext uri="{BB962C8B-B14F-4D97-AF65-F5344CB8AC3E}">
        <p14:creationId xmlns:p14="http://schemas.microsoft.com/office/powerpoint/2010/main" val="37248343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p4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a:t>完成形のイメージ</a:t>
            </a:r>
            <a:endParaRPr/>
          </a:p>
        </p:txBody>
      </p:sp>
      <p:sp>
        <p:nvSpPr>
          <p:cNvPr id="309" name="Google Shape;309;p40"/>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30</a:t>
            </a:fld>
            <a:endParaRPr/>
          </a:p>
        </p:txBody>
      </p:sp>
      <p:graphicFrame>
        <p:nvGraphicFramePr>
          <p:cNvPr id="310" name="Google Shape;310;p40"/>
          <p:cNvGraphicFramePr/>
          <p:nvPr/>
        </p:nvGraphicFramePr>
        <p:xfrm>
          <a:off x="628650" y="913817"/>
          <a:ext cx="6538800" cy="3781210"/>
        </p:xfrm>
        <a:graphic>
          <a:graphicData uri="http://schemas.openxmlformats.org/drawingml/2006/table">
            <a:tbl>
              <a:tblPr firstRow="1" bandRow="1">
                <a:noFill/>
                <a:tableStyleId>{C490FEA3-0B32-467C-AD9E-20F0BB4ABB35}</a:tableStyleId>
              </a:tblPr>
              <a:tblGrid>
                <a:gridCol w="2179600">
                  <a:extLst>
                    <a:ext uri="{9D8B030D-6E8A-4147-A177-3AD203B41FA5}">
                      <a16:colId xmlns:a16="http://schemas.microsoft.com/office/drawing/2014/main" val="20000"/>
                    </a:ext>
                  </a:extLst>
                </a:gridCol>
                <a:gridCol w="2179600">
                  <a:extLst>
                    <a:ext uri="{9D8B030D-6E8A-4147-A177-3AD203B41FA5}">
                      <a16:colId xmlns:a16="http://schemas.microsoft.com/office/drawing/2014/main" val="20001"/>
                    </a:ext>
                  </a:extLst>
                </a:gridCol>
                <a:gridCol w="2179600">
                  <a:extLst>
                    <a:ext uri="{9D8B030D-6E8A-4147-A177-3AD203B41FA5}">
                      <a16:colId xmlns:a16="http://schemas.microsoft.com/office/drawing/2014/main" val="20002"/>
                    </a:ext>
                  </a:extLst>
                </a:gridCol>
              </a:tblGrid>
              <a:tr h="298850">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市民</a:t>
                      </a:r>
                      <a:endParaRPr sz="1100" u="none" strike="noStrike" cap="none">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フロアマネージャー</a:t>
                      </a:r>
                      <a:endParaRPr sz="1100" u="none" strike="noStrike" cap="none">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窓口</a:t>
                      </a:r>
                      <a:endParaRPr sz="1100" u="none" strike="noStrike" cap="none">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0"/>
                  </a:ext>
                </a:extLst>
              </a:tr>
              <a:tr h="29885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1"/>
                  </a:ext>
                </a:extLst>
              </a:tr>
            </a:tbl>
          </a:graphicData>
        </a:graphic>
      </p:graphicFrame>
      <p:sp>
        <p:nvSpPr>
          <p:cNvPr id="311" name="Google Shape;311;p40"/>
          <p:cNvSpPr/>
          <p:nvPr/>
        </p:nvSpPr>
        <p:spPr>
          <a:xfrm>
            <a:off x="17675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ため市役所に移動</a:t>
            </a:r>
            <a:endParaRPr sz="1100" i="0" u="none" strike="noStrike" cap="none">
              <a:solidFill>
                <a:srgbClr val="000000"/>
              </a:solidFill>
              <a:latin typeface="M PLUS 1p"/>
              <a:ea typeface="M PLUS 1p"/>
              <a:cs typeface="M PLUS 1p"/>
              <a:sym typeface="M PLUS 1p"/>
            </a:endParaRPr>
          </a:p>
        </p:txBody>
      </p:sp>
      <p:grpSp>
        <p:nvGrpSpPr>
          <p:cNvPr id="312" name="Google Shape;312;p40"/>
          <p:cNvGrpSpPr/>
          <p:nvPr/>
        </p:nvGrpSpPr>
        <p:grpSpPr>
          <a:xfrm>
            <a:off x="3971901" y="2236054"/>
            <a:ext cx="781170" cy="741745"/>
            <a:chOff x="3911032" y="3657600"/>
            <a:chExt cx="1400700" cy="1401900"/>
          </a:xfrm>
        </p:grpSpPr>
        <p:sp>
          <p:nvSpPr>
            <p:cNvPr id="313" name="Google Shape;313;p40"/>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900"/>
                <a:buFont typeface="Arial"/>
                <a:buNone/>
              </a:pPr>
              <a:endParaRPr sz="900" i="0" u="none" strike="noStrike" cap="none">
                <a:solidFill>
                  <a:srgbClr val="FFFFFF"/>
                </a:solidFill>
                <a:latin typeface="M PLUS 1p"/>
                <a:ea typeface="M PLUS 1p"/>
                <a:cs typeface="M PLUS 1p"/>
                <a:sym typeface="M PLUS 1p"/>
              </a:endParaRPr>
            </a:p>
          </p:txBody>
        </p:sp>
        <p:sp>
          <p:nvSpPr>
            <p:cNvPr id="314" name="Google Shape;314;p40"/>
            <p:cNvSpPr txBox="1"/>
            <p:nvPr/>
          </p:nvSpPr>
          <p:spPr>
            <a:xfrm>
              <a:off x="4181436" y="3903241"/>
              <a:ext cx="859800" cy="9162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or</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申請</a:t>
              </a:r>
              <a:endParaRPr sz="1100" i="0" u="none" strike="noStrike" cap="none">
                <a:solidFill>
                  <a:srgbClr val="000000"/>
                </a:solidFill>
                <a:latin typeface="M PLUS 1p"/>
                <a:ea typeface="M PLUS 1p"/>
                <a:cs typeface="M PLUS 1p"/>
                <a:sym typeface="M PLUS 1p"/>
              </a:endParaRPr>
            </a:p>
          </p:txBody>
        </p:sp>
      </p:grpSp>
      <p:sp>
        <p:nvSpPr>
          <p:cNvPr id="315" name="Google Shape;315;p40"/>
          <p:cNvSpPr/>
          <p:nvPr/>
        </p:nvSpPr>
        <p:spPr>
          <a:xfrm>
            <a:off x="2970601" y="3062958"/>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316" name="Google Shape;316;p40"/>
          <p:cNvSpPr/>
          <p:nvPr/>
        </p:nvSpPr>
        <p:spPr>
          <a:xfrm>
            <a:off x="3997126" y="134057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申請内容</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聞き取り</a:t>
            </a:r>
            <a:endParaRPr sz="1100" i="0" u="none" strike="noStrike" cap="none">
              <a:solidFill>
                <a:srgbClr val="000000"/>
              </a:solidFill>
              <a:latin typeface="M PLUS 1p"/>
              <a:ea typeface="M PLUS 1p"/>
              <a:cs typeface="M PLUS 1p"/>
              <a:sym typeface="M PLUS 1p"/>
            </a:endParaRPr>
          </a:p>
        </p:txBody>
      </p:sp>
      <p:sp>
        <p:nvSpPr>
          <p:cNvPr id="317" name="Google Shape;317;p40"/>
          <p:cNvSpPr/>
          <p:nvPr/>
        </p:nvSpPr>
        <p:spPr>
          <a:xfrm>
            <a:off x="5571678" y="3111988"/>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次の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呼び出し</a:t>
            </a:r>
            <a:endParaRPr sz="1100" i="0" u="none" strike="noStrike" cap="none">
              <a:solidFill>
                <a:srgbClr val="000000"/>
              </a:solidFill>
              <a:latin typeface="M PLUS 1p"/>
              <a:ea typeface="M PLUS 1p"/>
              <a:cs typeface="M PLUS 1p"/>
              <a:sym typeface="M PLUS 1p"/>
            </a:endParaRPr>
          </a:p>
        </p:txBody>
      </p:sp>
      <p:sp>
        <p:nvSpPr>
          <p:cNvPr id="318" name="Google Shape;318;p40"/>
          <p:cNvSpPr/>
          <p:nvPr/>
        </p:nvSpPr>
        <p:spPr>
          <a:xfrm>
            <a:off x="2873579" y="232288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相談窓口に案内</a:t>
            </a:r>
            <a:endParaRPr sz="1100" i="0" u="none" strike="noStrike" cap="none">
              <a:solidFill>
                <a:srgbClr val="000000"/>
              </a:solidFill>
              <a:latin typeface="M PLUS 1p"/>
              <a:ea typeface="M PLUS 1p"/>
              <a:cs typeface="M PLUS 1p"/>
              <a:sym typeface="M PLUS 1p"/>
            </a:endParaRPr>
          </a:p>
        </p:txBody>
      </p:sp>
      <p:cxnSp>
        <p:nvCxnSpPr>
          <p:cNvPr id="319" name="Google Shape;319;p40"/>
          <p:cNvCxnSpPr>
            <a:stCxn id="311" idx="3"/>
            <a:endCxn id="316" idx="1"/>
          </p:cNvCxnSpPr>
          <p:nvPr/>
        </p:nvCxnSpPr>
        <p:spPr>
          <a:xfrm>
            <a:off x="2529585" y="1589095"/>
            <a:ext cx="1467600" cy="5700"/>
          </a:xfrm>
          <a:prstGeom prst="straightConnector1">
            <a:avLst/>
          </a:prstGeom>
          <a:noFill/>
          <a:ln w="9525" cap="flat" cmpd="sng">
            <a:solidFill>
              <a:srgbClr val="4285F4"/>
            </a:solidFill>
            <a:prstDash val="solid"/>
            <a:miter lim="800000"/>
            <a:headEnd type="none" w="sm" len="sm"/>
            <a:tailEnd type="triangle" w="med" len="med"/>
          </a:ln>
        </p:spPr>
      </p:cxnSp>
      <p:cxnSp>
        <p:nvCxnSpPr>
          <p:cNvPr id="320" name="Google Shape;320;p40"/>
          <p:cNvCxnSpPr>
            <a:stCxn id="316" idx="2"/>
          </p:cNvCxnSpPr>
          <p:nvPr/>
        </p:nvCxnSpPr>
        <p:spPr>
          <a:xfrm>
            <a:off x="4378126" y="1848773"/>
            <a:ext cx="0" cy="369600"/>
          </a:xfrm>
          <a:prstGeom prst="straightConnector1">
            <a:avLst/>
          </a:prstGeom>
          <a:noFill/>
          <a:ln w="9525" cap="flat" cmpd="sng">
            <a:solidFill>
              <a:srgbClr val="4285F4"/>
            </a:solidFill>
            <a:prstDash val="solid"/>
            <a:miter lim="800000"/>
            <a:headEnd type="none" w="sm" len="sm"/>
            <a:tailEnd type="triangle" w="med" len="med"/>
          </a:ln>
        </p:spPr>
      </p:cxnSp>
      <p:sp>
        <p:nvSpPr>
          <p:cNvPr id="321" name="Google Shape;321;p40"/>
          <p:cNvSpPr/>
          <p:nvPr/>
        </p:nvSpPr>
        <p:spPr>
          <a:xfrm>
            <a:off x="1347121" y="3188311"/>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申請待ち</a:t>
            </a:r>
            <a:endParaRPr sz="1100" i="0" u="none" strike="noStrike" cap="none">
              <a:solidFill>
                <a:srgbClr val="000000"/>
              </a:solidFill>
              <a:latin typeface="M PLUS 1p"/>
              <a:ea typeface="M PLUS 1p"/>
              <a:cs typeface="M PLUS 1p"/>
              <a:sym typeface="M PLUS 1p"/>
            </a:endParaRPr>
          </a:p>
        </p:txBody>
      </p:sp>
      <p:cxnSp>
        <p:nvCxnSpPr>
          <p:cNvPr id="322" name="Google Shape;322;p40"/>
          <p:cNvCxnSpPr/>
          <p:nvPr/>
        </p:nvCxnSpPr>
        <p:spPr>
          <a:xfrm rot="10800000">
            <a:off x="3669826" y="2592026"/>
            <a:ext cx="327300" cy="7800"/>
          </a:xfrm>
          <a:prstGeom prst="straightConnector1">
            <a:avLst/>
          </a:prstGeom>
          <a:noFill/>
          <a:ln w="9525" cap="flat" cmpd="sng">
            <a:solidFill>
              <a:srgbClr val="4285F4"/>
            </a:solidFill>
            <a:prstDash val="solid"/>
            <a:miter lim="800000"/>
            <a:headEnd type="none" w="sm" len="sm"/>
            <a:tailEnd type="triangle" w="med" len="med"/>
          </a:ln>
        </p:spPr>
      </p:cxnSp>
      <p:sp>
        <p:nvSpPr>
          <p:cNvPr id="323" name="Google Shape;323;p40"/>
          <p:cNvSpPr/>
          <p:nvPr/>
        </p:nvSpPr>
        <p:spPr>
          <a:xfrm>
            <a:off x="1347121" y="2326852"/>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324" name="Google Shape;324;p40"/>
          <p:cNvCxnSpPr>
            <a:stCxn id="318" idx="1"/>
            <a:endCxn id="323" idx="3"/>
          </p:cNvCxnSpPr>
          <p:nvPr/>
        </p:nvCxnSpPr>
        <p:spPr>
          <a:xfrm flipH="1">
            <a:off x="2109179" y="2576983"/>
            <a:ext cx="764400" cy="3900"/>
          </a:xfrm>
          <a:prstGeom prst="straightConnector1">
            <a:avLst/>
          </a:prstGeom>
          <a:noFill/>
          <a:ln w="9525" cap="flat" cmpd="sng">
            <a:solidFill>
              <a:srgbClr val="4285F4"/>
            </a:solidFill>
            <a:prstDash val="solid"/>
            <a:miter lim="800000"/>
            <a:headEnd type="none" w="sm" len="sm"/>
            <a:tailEnd type="triangle" w="med" len="med"/>
          </a:ln>
        </p:spPr>
      </p:cxnSp>
      <p:cxnSp>
        <p:nvCxnSpPr>
          <p:cNvPr id="325" name="Google Shape;325;p40"/>
          <p:cNvCxnSpPr>
            <a:stCxn id="314" idx="2"/>
            <a:endCxn id="321" idx="3"/>
          </p:cNvCxnSpPr>
          <p:nvPr/>
        </p:nvCxnSpPr>
        <p:spPr>
          <a:xfrm rot="5400000">
            <a:off x="2940011" y="2019935"/>
            <a:ext cx="591600" cy="2253300"/>
          </a:xfrm>
          <a:prstGeom prst="bentConnector2">
            <a:avLst/>
          </a:prstGeom>
          <a:noFill/>
          <a:ln w="9525" cap="flat" cmpd="sng">
            <a:solidFill>
              <a:srgbClr val="4285F4"/>
            </a:solidFill>
            <a:prstDash val="solid"/>
            <a:miter lim="800000"/>
            <a:headEnd type="none" w="sm" len="sm"/>
            <a:tailEnd type="triangle" w="med" len="med"/>
          </a:ln>
        </p:spPr>
      </p:cxnSp>
      <p:sp>
        <p:nvSpPr>
          <p:cNvPr id="326" name="Google Shape;326;p40"/>
          <p:cNvSpPr txBox="1"/>
          <p:nvPr/>
        </p:nvSpPr>
        <p:spPr>
          <a:xfrm>
            <a:off x="4471532" y="3035788"/>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申請</a:t>
            </a:r>
            <a:endParaRPr sz="1400" i="0" u="none" strike="noStrike" cap="none">
              <a:solidFill>
                <a:srgbClr val="000000"/>
              </a:solidFill>
              <a:latin typeface="M PLUS 1p"/>
              <a:ea typeface="M PLUS 1p"/>
              <a:cs typeface="M PLUS 1p"/>
              <a:sym typeface="M PLUS 1p"/>
            </a:endParaRPr>
          </a:p>
        </p:txBody>
      </p:sp>
      <p:sp>
        <p:nvSpPr>
          <p:cNvPr id="327" name="Google Shape;327;p40"/>
          <p:cNvSpPr txBox="1"/>
          <p:nvPr/>
        </p:nvSpPr>
        <p:spPr>
          <a:xfrm>
            <a:off x="3759209" y="2212271"/>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相談</a:t>
            </a:r>
            <a:endParaRPr sz="1400" i="0" u="none" strike="noStrike" cap="none">
              <a:solidFill>
                <a:srgbClr val="000000"/>
              </a:solidFill>
              <a:latin typeface="M PLUS 1p"/>
              <a:ea typeface="M PLUS 1p"/>
              <a:cs typeface="M PLUS 1p"/>
              <a:sym typeface="M PLUS 1p"/>
            </a:endParaRPr>
          </a:p>
        </p:txBody>
      </p:sp>
      <p:sp>
        <p:nvSpPr>
          <p:cNvPr id="328" name="Google Shape;328;p40"/>
          <p:cNvSpPr/>
          <p:nvPr/>
        </p:nvSpPr>
        <p:spPr>
          <a:xfrm>
            <a:off x="5571678" y="40026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申請受理</a:t>
            </a:r>
            <a:endParaRPr sz="1100" i="0" u="none" strike="noStrike" cap="none">
              <a:solidFill>
                <a:srgbClr val="000000"/>
              </a:solidFill>
              <a:latin typeface="M PLUS 1p"/>
              <a:ea typeface="M PLUS 1p"/>
              <a:cs typeface="M PLUS 1p"/>
              <a:sym typeface="M PLUS 1p"/>
            </a:endParaRPr>
          </a:p>
        </p:txBody>
      </p:sp>
      <p:cxnSp>
        <p:nvCxnSpPr>
          <p:cNvPr id="329" name="Google Shape;329;p40"/>
          <p:cNvCxnSpPr>
            <a:stCxn id="321" idx="2"/>
            <a:endCxn id="328" idx="0"/>
          </p:cNvCxnSpPr>
          <p:nvPr/>
        </p:nvCxnSpPr>
        <p:spPr>
          <a:xfrm rot="-5400000" flipH="1">
            <a:off x="3687271" y="1737361"/>
            <a:ext cx="306300" cy="4224600"/>
          </a:xfrm>
          <a:prstGeom prst="bentConnector3">
            <a:avLst>
              <a:gd name="adj1" fmla="val 49976"/>
            </a:avLst>
          </a:prstGeom>
          <a:noFill/>
          <a:ln w="9525" cap="flat" cmpd="sng">
            <a:solidFill>
              <a:srgbClr val="4285F4"/>
            </a:solidFill>
            <a:prstDash val="solid"/>
            <a:miter lim="800000"/>
            <a:headEnd type="none" w="sm" len="sm"/>
            <a:tailEnd type="triangle" w="med" len="med"/>
          </a:ln>
        </p:spPr>
      </p:cxnSp>
      <p:cxnSp>
        <p:nvCxnSpPr>
          <p:cNvPr id="330" name="Google Shape;330;p40"/>
          <p:cNvCxnSpPr>
            <a:endCxn id="328" idx="0"/>
          </p:cNvCxnSpPr>
          <p:nvPr/>
        </p:nvCxnSpPr>
        <p:spPr>
          <a:xfrm>
            <a:off x="5952678" y="3636065"/>
            <a:ext cx="0" cy="366600"/>
          </a:xfrm>
          <a:prstGeom prst="straightConnector1">
            <a:avLst/>
          </a:prstGeom>
          <a:noFill/>
          <a:ln w="9525" cap="flat" cmpd="sng">
            <a:solidFill>
              <a:srgbClr val="4285F4"/>
            </a:solidFill>
            <a:prstDash val="solid"/>
            <a:miter lim="800000"/>
            <a:headEnd type="none" w="sm" len="sm"/>
            <a:tailEnd type="triangle" w="med" len="med"/>
          </a:ln>
        </p:spPr>
      </p:cxnSp>
      <p:sp>
        <p:nvSpPr>
          <p:cNvPr id="331" name="Google Shape;331;p40"/>
          <p:cNvSpPr/>
          <p:nvPr/>
        </p:nvSpPr>
        <p:spPr>
          <a:xfrm>
            <a:off x="4445467" y="3475640"/>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332" name="Google Shape;332;p40"/>
          <p:cNvSpPr/>
          <p:nvPr/>
        </p:nvSpPr>
        <p:spPr>
          <a:xfrm>
            <a:off x="7376532" y="913817"/>
            <a:ext cx="1513800" cy="894600"/>
          </a:xfrm>
          <a:prstGeom prst="wedgeRoundRectCallout">
            <a:avLst>
              <a:gd name="adj1" fmla="val -68347"/>
              <a:gd name="adj2" fmla="val -30988"/>
              <a:gd name="adj3" fmla="val 16667"/>
            </a:avLst>
          </a:prstGeom>
          <a:solidFill>
            <a:srgbClr val="FFFFFF"/>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i="0" u="none" strike="noStrike" cap="none">
                <a:solidFill>
                  <a:srgbClr val="000000"/>
                </a:solidFill>
                <a:latin typeface="M PLUS 1p"/>
                <a:ea typeface="M PLUS 1p"/>
                <a:cs typeface="M PLUS 1p"/>
                <a:sym typeface="M PLUS 1p"/>
              </a:rPr>
              <a:t>登場人物を</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記載しよう</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（誰がやるのか</a:t>
            </a:r>
            <a:br>
              <a:rPr lang="ja" sz="1200" i="0" u="none" strike="noStrike" cap="none">
                <a:solidFill>
                  <a:srgbClr val="000000"/>
                </a:solidFill>
                <a:latin typeface="M PLUS 1p"/>
                <a:ea typeface="M PLUS 1p"/>
                <a:cs typeface="M PLUS 1p"/>
                <a:sym typeface="M PLUS 1p"/>
              </a:rPr>
            </a:br>
            <a:r>
              <a:rPr lang="ja" sz="1200" i="0" u="none" strike="noStrike" cap="none">
                <a:solidFill>
                  <a:srgbClr val="000000"/>
                </a:solidFill>
                <a:latin typeface="M PLUS 1p"/>
                <a:ea typeface="M PLUS 1p"/>
                <a:cs typeface="M PLUS 1p"/>
                <a:sym typeface="M PLUS 1p"/>
              </a:rPr>
              <a:t>分かるように）</a:t>
            </a:r>
            <a:endParaRPr sz="1100" i="0" u="none" strike="noStrike" cap="none">
              <a:solidFill>
                <a:srgbClr val="000000"/>
              </a:solidFill>
              <a:latin typeface="M PLUS 1p"/>
              <a:ea typeface="M PLUS 1p"/>
              <a:cs typeface="M PLUS 1p"/>
              <a:sym typeface="M PLUS 1p"/>
            </a:endParaRPr>
          </a:p>
        </p:txBody>
      </p:sp>
      <p:sp>
        <p:nvSpPr>
          <p:cNvPr id="333" name="Google Shape;333;p40"/>
          <p:cNvSpPr/>
          <p:nvPr/>
        </p:nvSpPr>
        <p:spPr>
          <a:xfrm>
            <a:off x="4853897" y="2356399"/>
            <a:ext cx="1513800" cy="683400"/>
          </a:xfrm>
          <a:prstGeom prst="wedgeRoundRectCallout">
            <a:avLst>
              <a:gd name="adj1" fmla="val -46612"/>
              <a:gd name="adj2" fmla="val 108753"/>
              <a:gd name="adj3" fmla="val 16667"/>
            </a:avLst>
          </a:prstGeom>
          <a:solidFill>
            <a:srgbClr val="FFFFFF"/>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ja" sz="1200" b="0" i="0" u="none" strike="noStrike" cap="none">
                <a:solidFill>
                  <a:srgbClr val="000000"/>
                </a:solidFill>
                <a:latin typeface="Arial"/>
                <a:ea typeface="Arial"/>
                <a:cs typeface="Arial"/>
                <a:sym typeface="Arial"/>
              </a:rPr>
              <a:t>なんのデータが</a:t>
            </a:r>
            <a:br>
              <a:rPr lang="ja" sz="1200" b="0" i="0" u="none" strike="noStrike" cap="none">
                <a:solidFill>
                  <a:srgbClr val="000000"/>
                </a:solidFill>
                <a:latin typeface="Arial"/>
                <a:ea typeface="Arial"/>
                <a:cs typeface="Arial"/>
                <a:sym typeface="Arial"/>
              </a:rPr>
            </a:br>
            <a:r>
              <a:rPr lang="ja" sz="1200" b="0" i="0" u="none" strike="noStrike" cap="none">
                <a:solidFill>
                  <a:srgbClr val="000000"/>
                </a:solidFill>
                <a:latin typeface="Arial"/>
                <a:ea typeface="Arial"/>
                <a:cs typeface="Arial"/>
                <a:sym typeface="Arial"/>
              </a:rPr>
              <a:t>やり取りされてるのか分かるように</a:t>
            </a:r>
            <a:endParaRPr sz="1100" b="0" i="0" u="none" strike="noStrike" cap="none">
              <a:solidFill>
                <a:srgbClr val="000000"/>
              </a:solidFill>
              <a:latin typeface="Arial"/>
              <a:ea typeface="Arial"/>
              <a:cs typeface="Arial"/>
              <a:sym typeface="Arial"/>
            </a:endParaRPr>
          </a:p>
        </p:txBody>
      </p:sp>
      <p:sp>
        <p:nvSpPr>
          <p:cNvPr id="334" name="Google Shape;334;p40"/>
          <p:cNvSpPr/>
          <p:nvPr/>
        </p:nvSpPr>
        <p:spPr>
          <a:xfrm>
            <a:off x="1353143" y="39881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900" i="0" u="none" strike="noStrike" cap="none">
              <a:solidFill>
                <a:srgbClr val="000000"/>
              </a:solidFill>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受け取り</a:t>
            </a:r>
            <a:br>
              <a:rPr lang="ja" sz="900" i="0" u="none" strike="noStrike" cap="none">
                <a:solidFill>
                  <a:srgbClr val="000000"/>
                </a:solidFill>
                <a:latin typeface="M PLUS 1p"/>
                <a:ea typeface="M PLUS 1p"/>
                <a:cs typeface="M PLUS 1p"/>
                <a:sym typeface="M PLUS 1p"/>
              </a:rPr>
            </a:br>
            <a:r>
              <a:rPr lang="ja" sz="900" b="1"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335" name="Google Shape;335;p40"/>
          <p:cNvCxnSpPr>
            <a:stCxn id="328" idx="1"/>
            <a:endCxn id="334" idx="3"/>
          </p:cNvCxnSpPr>
          <p:nvPr/>
        </p:nvCxnSpPr>
        <p:spPr>
          <a:xfrm rot="10800000">
            <a:off x="2115078" y="4242365"/>
            <a:ext cx="3456600" cy="14400"/>
          </a:xfrm>
          <a:prstGeom prst="straightConnector1">
            <a:avLst/>
          </a:prstGeom>
          <a:noFill/>
          <a:ln w="9525" cap="flat" cmpd="sng">
            <a:solidFill>
              <a:srgbClr val="4285F4"/>
            </a:solidFill>
            <a:prstDash val="solid"/>
            <a:miter lim="800000"/>
            <a:headEnd type="none" w="sm" len="sm"/>
            <a:tailEnd type="triangle" w="med" len="med"/>
          </a:ln>
        </p:spPr>
      </p:cxnSp>
      <p:sp>
        <p:nvSpPr>
          <p:cNvPr id="336" name="Google Shape;336;p40"/>
          <p:cNvSpPr/>
          <p:nvPr/>
        </p:nvSpPr>
        <p:spPr>
          <a:xfrm>
            <a:off x="3795786" y="4220759"/>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1100" i="0" u="none" strike="noStrike" cap="none">
              <a:solidFill>
                <a:srgbClr val="000000"/>
              </a:solidFill>
              <a:latin typeface="M PLUS 1p"/>
              <a:ea typeface="M PLUS 1p"/>
              <a:cs typeface="M PLUS 1p"/>
              <a:sym typeface="M PLUS 1p"/>
            </a:endParaRPr>
          </a:p>
        </p:txBody>
      </p:sp>
      <p:sp>
        <p:nvSpPr>
          <p:cNvPr id="337" name="Google Shape;337;p40"/>
          <p:cNvSpPr/>
          <p:nvPr/>
        </p:nvSpPr>
        <p:spPr>
          <a:xfrm>
            <a:off x="6514091" y="4081048"/>
            <a:ext cx="645000" cy="356700"/>
          </a:xfrm>
          <a:prstGeom prst="rect">
            <a:avLst/>
          </a:prstGeom>
          <a:solidFill>
            <a:srgbClr val="BBD6EE"/>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Xxx</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システム</a:t>
            </a:r>
            <a:endParaRPr sz="1100" i="0" u="none" strike="noStrike" cap="none">
              <a:solidFill>
                <a:srgbClr val="000000"/>
              </a:solidFill>
              <a:latin typeface="M PLUS 1p"/>
              <a:ea typeface="M PLUS 1p"/>
              <a:cs typeface="M PLUS 1p"/>
              <a:sym typeface="M PLUS 1p"/>
            </a:endParaRPr>
          </a:p>
        </p:txBody>
      </p:sp>
      <p:cxnSp>
        <p:nvCxnSpPr>
          <p:cNvPr id="338" name="Google Shape;338;p40"/>
          <p:cNvCxnSpPr>
            <a:stCxn id="328" idx="3"/>
            <a:endCxn id="337" idx="1"/>
          </p:cNvCxnSpPr>
          <p:nvPr/>
        </p:nvCxnSpPr>
        <p:spPr>
          <a:xfrm>
            <a:off x="6333678" y="4256765"/>
            <a:ext cx="180300" cy="2700"/>
          </a:xfrm>
          <a:prstGeom prst="straightConnector1">
            <a:avLst/>
          </a:prstGeom>
          <a:noFill/>
          <a:ln w="9525" cap="flat" cmpd="sng">
            <a:solidFill>
              <a:srgbClr val="4285F4"/>
            </a:solidFill>
            <a:prstDash val="solid"/>
            <a:miter lim="800000"/>
            <a:headEnd type="none" w="sm" len="sm"/>
            <a:tailEnd type="triangle" w="med" len="med"/>
          </a:ln>
        </p:spPr>
      </p:cxnSp>
      <p:sp>
        <p:nvSpPr>
          <p:cNvPr id="339" name="Google Shape;339;p40"/>
          <p:cNvSpPr/>
          <p:nvPr/>
        </p:nvSpPr>
        <p:spPr>
          <a:xfrm>
            <a:off x="7769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(開始)</a:t>
            </a:r>
            <a:endParaRPr sz="100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給付金が</a:t>
            </a:r>
            <a:endParaRPr sz="100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欲しい</a:t>
            </a:r>
            <a:endParaRPr sz="1000">
              <a:latin typeface="M PLUS 1p"/>
              <a:ea typeface="M PLUS 1p"/>
              <a:cs typeface="M PLUS 1p"/>
              <a:sym typeface="M PLUS 1p"/>
            </a:endParaRPr>
          </a:p>
        </p:txBody>
      </p:sp>
      <p:cxnSp>
        <p:nvCxnSpPr>
          <p:cNvPr id="340" name="Google Shape;340;p40"/>
          <p:cNvCxnSpPr>
            <a:stCxn id="339" idx="3"/>
            <a:endCxn id="311" idx="1"/>
          </p:cNvCxnSpPr>
          <p:nvPr/>
        </p:nvCxnSpPr>
        <p:spPr>
          <a:xfrm>
            <a:off x="1538985" y="1589095"/>
            <a:ext cx="228600" cy="0"/>
          </a:xfrm>
          <a:prstGeom prst="straightConnector1">
            <a:avLst/>
          </a:prstGeom>
          <a:noFill/>
          <a:ln w="9525" cap="flat" cmpd="sng">
            <a:solidFill>
              <a:srgbClr val="4285F4"/>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Google Shape;345;p41"/>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lnSpc>
                <a:spcPct val="90000"/>
              </a:lnSpc>
              <a:spcBef>
                <a:spcPts val="0"/>
              </a:spcBef>
              <a:spcAft>
                <a:spcPts val="0"/>
              </a:spcAft>
              <a:buClr>
                <a:schemeClr val="dk1"/>
              </a:buClr>
              <a:buSzPts val="3300"/>
              <a:buFont typeface="Arial"/>
              <a:buNone/>
            </a:pPr>
            <a:r>
              <a:rPr lang="ja"/>
              <a:t>業務フローの作り方</a:t>
            </a:r>
            <a:endParaRPr/>
          </a:p>
          <a:p>
            <a:pPr marL="0" lvl="0" indent="0" algn="l" rtl="0">
              <a:spcBef>
                <a:spcPts val="0"/>
              </a:spcBef>
              <a:spcAft>
                <a:spcPts val="0"/>
              </a:spcAft>
              <a:buNone/>
            </a:pPr>
            <a:endParaRPr/>
          </a:p>
        </p:txBody>
      </p:sp>
      <p:sp>
        <p:nvSpPr>
          <p:cNvPr id="346" name="Google Shape;346;p41"/>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31</a:t>
            </a:fld>
            <a:endParaRPr/>
          </a:p>
        </p:txBody>
      </p:sp>
      <p:sp>
        <p:nvSpPr>
          <p:cNvPr id="347" name="Google Shape;347;p41"/>
          <p:cNvSpPr txBox="1"/>
          <p:nvPr/>
        </p:nvSpPr>
        <p:spPr>
          <a:xfrm>
            <a:off x="217275" y="865325"/>
            <a:ext cx="7233000" cy="3993600"/>
          </a:xfrm>
          <a:prstGeom prst="rect">
            <a:avLst/>
          </a:prstGeom>
          <a:noFill/>
          <a:ln>
            <a:noFill/>
          </a:ln>
        </p:spPr>
        <p:txBody>
          <a:bodyPr spcFirstLastPara="1" wrap="square" lIns="68575" tIns="34275" rIns="68575" bIns="34275" anchor="t" anchorCtr="0">
            <a:noAutofit/>
          </a:bodyPr>
          <a:lstStyle/>
          <a:p>
            <a:pPr marL="342900" lvl="0" indent="-342900" algn="l" rtl="0">
              <a:spcBef>
                <a:spcPts val="0"/>
              </a:spcBef>
              <a:spcAft>
                <a:spcPts val="0"/>
              </a:spcAft>
              <a:buClr>
                <a:srgbClr val="000000"/>
              </a:buClr>
              <a:buSzPts val="1600"/>
              <a:buFont typeface="M PLUS 1p"/>
              <a:buAutoNum type="arabicPeriod"/>
            </a:pPr>
            <a:r>
              <a:rPr lang="ja" sz="1600" dirty="0">
                <a:solidFill>
                  <a:srgbClr val="595959"/>
                </a:solidFill>
                <a:latin typeface="M PLUS 1p"/>
                <a:ea typeface="M PLUS 1p"/>
                <a:cs typeface="M PLUS 1p"/>
                <a:sym typeface="M PLUS 1p"/>
              </a:rPr>
              <a:t>業務に関わる人と大まかな流れを確認</a:t>
            </a:r>
            <a:endParaRPr sz="1600" dirty="0">
              <a:solidFill>
                <a:srgbClr val="595959"/>
              </a:solidFill>
              <a:latin typeface="M PLUS 1p"/>
              <a:ea typeface="M PLUS 1p"/>
              <a:cs typeface="M PLUS 1p"/>
              <a:sym typeface="M PLUS 1p"/>
            </a:endParaRPr>
          </a:p>
          <a:p>
            <a:pPr marL="342900" lvl="1" indent="0" algn="l" rtl="0">
              <a:spcBef>
                <a:spcPts val="400"/>
              </a:spcBef>
              <a:spcAft>
                <a:spcPts val="0"/>
              </a:spcAft>
              <a:buNone/>
            </a:pPr>
            <a:r>
              <a:rPr lang="ja" dirty="0">
                <a:solidFill>
                  <a:srgbClr val="595959"/>
                </a:solidFill>
                <a:latin typeface="M PLUS 1p"/>
                <a:ea typeface="M PLUS 1p"/>
                <a:cs typeface="M PLUS 1p"/>
                <a:sym typeface="M PLUS 1p"/>
              </a:rPr>
              <a:t>業務に関わる人で分ける</a:t>
            </a:r>
            <a:r>
              <a:rPr lang="ja" b="1" dirty="0">
                <a:solidFill>
                  <a:srgbClr val="595959"/>
                </a:solidFill>
                <a:latin typeface="M PLUS 1p"/>
                <a:ea typeface="M PLUS 1p"/>
                <a:cs typeface="M PLUS 1p"/>
                <a:sym typeface="M PLUS 1p"/>
              </a:rPr>
              <a:t>スイムレーン</a:t>
            </a:r>
            <a:r>
              <a:rPr lang="ja" dirty="0">
                <a:solidFill>
                  <a:srgbClr val="595959"/>
                </a:solidFill>
                <a:latin typeface="M PLUS 1p"/>
                <a:ea typeface="M PLUS 1p"/>
                <a:cs typeface="M PLUS 1p"/>
                <a:sym typeface="M PLUS 1p"/>
              </a:rPr>
              <a:t>は、3-4つ程度に区切ることが多い。</a:t>
            </a:r>
            <a:endParaRPr dirty="0">
              <a:solidFill>
                <a:srgbClr val="595959"/>
              </a:solidFill>
              <a:latin typeface="M PLUS 1p"/>
              <a:ea typeface="M PLUS 1p"/>
              <a:cs typeface="M PLUS 1p"/>
              <a:sym typeface="M PLUS 1p"/>
            </a:endParaRPr>
          </a:p>
          <a:p>
            <a:pPr marL="342900" lvl="1" indent="0" algn="l" rtl="0">
              <a:spcBef>
                <a:spcPts val="400"/>
              </a:spcBef>
              <a:spcAft>
                <a:spcPts val="0"/>
              </a:spcAft>
              <a:buNone/>
            </a:pPr>
            <a:r>
              <a:rPr lang="ja" dirty="0">
                <a:solidFill>
                  <a:srgbClr val="595959"/>
                </a:solidFill>
                <a:latin typeface="M PLUS 1p"/>
                <a:ea typeface="M PLUS 1p"/>
                <a:cs typeface="M PLUS 1p"/>
                <a:sym typeface="M PLUS 1p"/>
              </a:rPr>
              <a:t>例：「市民、他部署、課長、担当者」</a:t>
            </a:r>
            <a:endParaRPr dirty="0">
              <a:solidFill>
                <a:srgbClr val="595959"/>
              </a:solidFill>
              <a:latin typeface="M PLUS 1p"/>
              <a:ea typeface="M PLUS 1p"/>
              <a:cs typeface="M PLUS 1p"/>
              <a:sym typeface="M PLUS 1p"/>
            </a:endParaRPr>
          </a:p>
          <a:p>
            <a:pPr marL="685800" lvl="1" indent="-254000" algn="l" rtl="0">
              <a:spcBef>
                <a:spcPts val="400"/>
              </a:spcBef>
              <a:spcAft>
                <a:spcPts val="0"/>
              </a:spcAft>
              <a:buNone/>
            </a:pPr>
            <a:endParaRPr dirty="0">
              <a:solidFill>
                <a:srgbClr val="595959"/>
              </a:solidFill>
              <a:latin typeface="M PLUS 1p"/>
              <a:ea typeface="M PLUS 1p"/>
              <a:cs typeface="M PLUS 1p"/>
              <a:sym typeface="M PLUS 1p"/>
            </a:endParaRPr>
          </a:p>
          <a:p>
            <a:pPr marL="342900" lvl="0" indent="-342900" algn="l" rtl="0">
              <a:spcBef>
                <a:spcPts val="800"/>
              </a:spcBef>
              <a:spcAft>
                <a:spcPts val="0"/>
              </a:spcAft>
              <a:buClr>
                <a:srgbClr val="000000"/>
              </a:buClr>
              <a:buSzPts val="1600"/>
              <a:buFont typeface="M PLUS 1p"/>
              <a:buAutoNum type="arabicPeriod"/>
            </a:pPr>
            <a:r>
              <a:rPr lang="ja" sz="1600" dirty="0">
                <a:solidFill>
                  <a:srgbClr val="595959"/>
                </a:solidFill>
                <a:latin typeface="M PLUS 1p"/>
                <a:ea typeface="M PLUS 1p"/>
                <a:cs typeface="M PLUS 1p"/>
                <a:sym typeface="M PLUS 1p"/>
              </a:rPr>
              <a:t>基本処理と例外処理を切り分け</a:t>
            </a:r>
            <a:endParaRPr sz="1600" dirty="0">
              <a:solidFill>
                <a:srgbClr val="595959"/>
              </a:solidFill>
              <a:latin typeface="M PLUS 1p"/>
              <a:ea typeface="M PLUS 1p"/>
              <a:cs typeface="M PLUS 1p"/>
              <a:sym typeface="M PLUS 1p"/>
            </a:endParaRPr>
          </a:p>
          <a:p>
            <a:pPr marL="914400" lvl="0" indent="-317500" algn="l" rtl="0">
              <a:spcBef>
                <a:spcPts val="0"/>
              </a:spcBef>
              <a:spcAft>
                <a:spcPts val="0"/>
              </a:spcAft>
              <a:buClr>
                <a:srgbClr val="595959"/>
              </a:buClr>
              <a:buSzPts val="1400"/>
              <a:buFont typeface="M PLUS 1p"/>
              <a:buChar char="●"/>
            </a:pPr>
            <a:r>
              <a:rPr lang="ja" dirty="0">
                <a:solidFill>
                  <a:srgbClr val="595959"/>
                </a:solidFill>
                <a:latin typeface="M PLUS 1p"/>
                <a:ea typeface="M PLUS 1p"/>
                <a:cs typeface="M PLUS 1p"/>
                <a:sym typeface="M PLUS 1p"/>
              </a:rPr>
              <a:t>基本処理だとあまりにも業務フローが面白くない場合は、それなりに頻度の高い例外処理を記述する</a:t>
            </a:r>
            <a:endParaRPr dirty="0">
              <a:solidFill>
                <a:srgbClr val="595959"/>
              </a:solidFill>
              <a:latin typeface="M PLUS 1p"/>
              <a:ea typeface="M PLUS 1p"/>
              <a:cs typeface="M PLUS 1p"/>
              <a:sym typeface="M PLUS 1p"/>
            </a:endParaRPr>
          </a:p>
          <a:p>
            <a:pPr marL="685800" lvl="1" indent="-254000" algn="l" rtl="0">
              <a:spcBef>
                <a:spcPts val="400"/>
              </a:spcBef>
              <a:spcAft>
                <a:spcPts val="0"/>
              </a:spcAft>
              <a:buNone/>
            </a:pPr>
            <a:endParaRPr dirty="0">
              <a:solidFill>
                <a:srgbClr val="595959"/>
              </a:solidFill>
              <a:latin typeface="M PLUS 1p"/>
              <a:ea typeface="M PLUS 1p"/>
              <a:cs typeface="M PLUS 1p"/>
              <a:sym typeface="M PLUS 1p"/>
            </a:endParaRPr>
          </a:p>
          <a:p>
            <a:pPr lvl="0" algn="l" rtl="0">
              <a:spcBef>
                <a:spcPts val="800"/>
              </a:spcBef>
              <a:spcAft>
                <a:spcPts val="0"/>
              </a:spcAft>
              <a:buClr>
                <a:srgbClr val="000000"/>
              </a:buClr>
              <a:buSzPts val="1600"/>
            </a:pPr>
            <a:r>
              <a:rPr lang="en-US" altLang="ja-JP" sz="1600" dirty="0" smtClean="0">
                <a:solidFill>
                  <a:srgbClr val="595959"/>
                </a:solidFill>
                <a:latin typeface="M PLUS 1p"/>
                <a:ea typeface="M PLUS 1p"/>
                <a:cs typeface="M PLUS 1p"/>
                <a:sym typeface="M PLUS 1p"/>
              </a:rPr>
              <a:t>3.</a:t>
            </a:r>
            <a:r>
              <a:rPr lang="ja-JP" altLang="en-US" sz="1600" dirty="0" smtClean="0">
                <a:solidFill>
                  <a:srgbClr val="595959"/>
                </a:solidFill>
                <a:latin typeface="M PLUS 1p"/>
                <a:ea typeface="M PLUS 1p"/>
                <a:cs typeface="M PLUS 1p"/>
                <a:sym typeface="M PLUS 1p"/>
              </a:rPr>
              <a:t>　 </a:t>
            </a:r>
            <a:r>
              <a:rPr lang="ja" sz="1600" dirty="0" smtClean="0">
                <a:solidFill>
                  <a:srgbClr val="595959"/>
                </a:solidFill>
                <a:latin typeface="M PLUS 1p"/>
                <a:ea typeface="M PLUS 1p"/>
                <a:cs typeface="M PLUS 1p"/>
                <a:sym typeface="M PLUS 1p"/>
              </a:rPr>
              <a:t>処理</a:t>
            </a:r>
            <a:r>
              <a:rPr lang="ja" sz="1600" dirty="0">
                <a:solidFill>
                  <a:srgbClr val="595959"/>
                </a:solidFill>
                <a:latin typeface="M PLUS 1p"/>
                <a:ea typeface="M PLUS 1p"/>
                <a:cs typeface="M PLUS 1p"/>
                <a:sym typeface="M PLUS 1p"/>
              </a:rPr>
              <a:t>（単位作業）に名前をつけて並べる</a:t>
            </a:r>
            <a:endParaRPr sz="1600" dirty="0">
              <a:solidFill>
                <a:srgbClr val="595959"/>
              </a:solidFill>
              <a:latin typeface="M PLUS 1p"/>
              <a:ea typeface="M PLUS 1p"/>
              <a:cs typeface="M PLUS 1p"/>
              <a:sym typeface="M PLUS 1p"/>
            </a:endParaRPr>
          </a:p>
          <a:p>
            <a:pPr marL="914400" lvl="0" indent="-317500" algn="l" rtl="0">
              <a:spcBef>
                <a:spcPts val="0"/>
              </a:spcBef>
              <a:spcAft>
                <a:spcPts val="0"/>
              </a:spcAft>
              <a:buClr>
                <a:srgbClr val="595959"/>
              </a:buClr>
              <a:buSzPts val="1400"/>
              <a:buFont typeface="M PLUS 1p"/>
              <a:buChar char="●"/>
            </a:pPr>
            <a:r>
              <a:rPr lang="ja" dirty="0">
                <a:solidFill>
                  <a:srgbClr val="595959"/>
                </a:solidFill>
                <a:latin typeface="M PLUS 1p"/>
                <a:ea typeface="M PLUS 1p"/>
                <a:cs typeface="M PLUS 1p"/>
                <a:sym typeface="M PLUS 1p"/>
              </a:rPr>
              <a:t>「電話応答」「対面対応」「書類作成」など作業プロセスに名前をつける</a:t>
            </a:r>
            <a:endParaRPr dirty="0">
              <a:solidFill>
                <a:srgbClr val="595959"/>
              </a:solidFill>
              <a:latin typeface="M PLUS 1p"/>
              <a:ea typeface="M PLUS 1p"/>
              <a:cs typeface="M PLUS 1p"/>
              <a:sym typeface="M PLUS 1p"/>
            </a:endParaRPr>
          </a:p>
          <a:p>
            <a:pPr marL="914400" lvl="0" indent="-317500" algn="l" rtl="0">
              <a:spcBef>
                <a:spcPts val="0"/>
              </a:spcBef>
              <a:spcAft>
                <a:spcPts val="0"/>
              </a:spcAft>
              <a:buClr>
                <a:srgbClr val="595959"/>
              </a:buClr>
              <a:buSzPts val="1400"/>
              <a:buFont typeface="M PLUS 1p"/>
              <a:buChar char="●"/>
            </a:pPr>
            <a:r>
              <a:rPr lang="ja" dirty="0">
                <a:solidFill>
                  <a:srgbClr val="595959"/>
                </a:solidFill>
                <a:latin typeface="M PLUS 1p"/>
                <a:ea typeface="M PLUS 1p"/>
                <a:cs typeface="M PLUS 1p"/>
                <a:sym typeface="M PLUS 1p"/>
              </a:rPr>
              <a:t>チェックや判断は分岐を用いる</a:t>
            </a:r>
            <a:endParaRPr dirty="0">
              <a:solidFill>
                <a:srgbClr val="595959"/>
              </a:solidFill>
              <a:latin typeface="M PLUS 1p"/>
              <a:ea typeface="M PLUS 1p"/>
              <a:cs typeface="M PLUS 1p"/>
              <a:sym typeface="M PLUS 1p"/>
            </a:endParaRPr>
          </a:p>
          <a:p>
            <a:pPr marL="1371600" lvl="1" indent="-317500" algn="l" rtl="0">
              <a:spcBef>
                <a:spcPts val="0"/>
              </a:spcBef>
              <a:spcAft>
                <a:spcPts val="0"/>
              </a:spcAft>
              <a:buClr>
                <a:srgbClr val="595959"/>
              </a:buClr>
              <a:buSzPts val="1400"/>
              <a:buFont typeface="M PLUS 1p"/>
              <a:buChar char="○"/>
            </a:pPr>
            <a:r>
              <a:rPr lang="ja" dirty="0">
                <a:solidFill>
                  <a:srgbClr val="595959"/>
                </a:solidFill>
                <a:latin typeface="M PLUS 1p"/>
                <a:ea typeface="M PLUS 1p"/>
                <a:cs typeface="M PLUS 1p"/>
                <a:sym typeface="M PLUS 1p"/>
              </a:rPr>
              <a:t>例：「書類チェック・審査」「判断」「対応可否」等</a:t>
            </a:r>
            <a:endParaRPr dirty="0">
              <a:solidFill>
                <a:srgbClr val="595959"/>
              </a:solidFill>
              <a:latin typeface="M PLUS 1p"/>
              <a:ea typeface="M PLUS 1p"/>
              <a:cs typeface="M PLUS 1p"/>
              <a:sym typeface="M PLUS 1p"/>
            </a:endParaRPr>
          </a:p>
          <a:p>
            <a:pPr marL="342900" lvl="0" indent="-342900" algn="l" rtl="0">
              <a:spcBef>
                <a:spcPts val="800"/>
              </a:spcBef>
              <a:spcAft>
                <a:spcPts val="0"/>
              </a:spcAft>
              <a:buClr>
                <a:srgbClr val="000000"/>
              </a:buClr>
              <a:buSzPts val="1600"/>
              <a:buFont typeface="M PLUS 1p"/>
              <a:buAutoNum type="arabicPeriod" startAt="4"/>
            </a:pPr>
            <a:r>
              <a:rPr lang="ja" sz="1600" dirty="0" smtClean="0">
                <a:solidFill>
                  <a:srgbClr val="595959"/>
                </a:solidFill>
                <a:latin typeface="M PLUS 1p"/>
                <a:ea typeface="M PLUS 1p"/>
                <a:cs typeface="M PLUS 1p"/>
                <a:sym typeface="M PLUS 1p"/>
              </a:rPr>
              <a:t>伝達</a:t>
            </a:r>
            <a:r>
              <a:rPr lang="ja" sz="1600" dirty="0">
                <a:solidFill>
                  <a:srgbClr val="595959"/>
                </a:solidFill>
                <a:latin typeface="M PLUS 1p"/>
                <a:ea typeface="M PLUS 1p"/>
                <a:cs typeface="M PLUS 1p"/>
                <a:sym typeface="M PLUS 1p"/>
              </a:rPr>
              <a:t>される情報や、それに用いる道具やシステムを書き出す</a:t>
            </a:r>
            <a:endParaRPr dirty="0">
              <a:solidFill>
                <a:srgbClr val="595959"/>
              </a:solidFill>
              <a:latin typeface="M PLUS 1p"/>
              <a:ea typeface="M PLUS 1p"/>
              <a:cs typeface="M PLUS 1p"/>
              <a:sym typeface="M PLUS 1p"/>
            </a:endParaRPr>
          </a:p>
          <a:p>
            <a:pPr marL="342900" lvl="0" indent="-342900" algn="l" rtl="0">
              <a:spcBef>
                <a:spcPts val="800"/>
              </a:spcBef>
              <a:spcAft>
                <a:spcPts val="0"/>
              </a:spcAft>
              <a:buClr>
                <a:srgbClr val="000000"/>
              </a:buClr>
              <a:buSzPts val="1600"/>
              <a:buFont typeface="M PLUS 1p"/>
              <a:buAutoNum type="arabicPeriod" startAt="4"/>
            </a:pPr>
            <a:r>
              <a:rPr lang="ja" sz="1600" dirty="0">
                <a:solidFill>
                  <a:srgbClr val="595959"/>
                </a:solidFill>
                <a:latin typeface="M PLUS 1p"/>
                <a:ea typeface="M PLUS 1p"/>
                <a:cs typeface="M PLUS 1p"/>
                <a:sym typeface="M PLUS 1p"/>
              </a:rPr>
              <a:t>業務の流れに合わせて付箋同士をつなげる</a:t>
            </a:r>
            <a:endParaRPr sz="1800" dirty="0">
              <a:solidFill>
                <a:srgbClr val="595959"/>
              </a:solidFill>
              <a:latin typeface="M PLUS 1p"/>
              <a:ea typeface="M PLUS 1p"/>
              <a:cs typeface="M PLUS 1p"/>
              <a:sym typeface="M PLUS 1p"/>
            </a:endParaRPr>
          </a:p>
          <a:p>
            <a:pPr marL="177800" lvl="0" indent="-76200" algn="l" rtl="0">
              <a:spcBef>
                <a:spcPts val="800"/>
              </a:spcBef>
              <a:spcAft>
                <a:spcPts val="0"/>
              </a:spcAft>
              <a:buNone/>
            </a:pPr>
            <a:endParaRPr sz="1600" dirty="0">
              <a:solidFill>
                <a:srgbClr val="595959"/>
              </a:solidFill>
              <a:latin typeface="M PLUS 1p"/>
              <a:ea typeface="M PLUS 1p"/>
              <a:cs typeface="M PLUS 1p"/>
              <a:sym typeface="M PLUS 1p"/>
            </a:endParaRPr>
          </a:p>
          <a:p>
            <a:pPr marL="177800" lvl="0" indent="-76200" algn="l" rtl="0">
              <a:spcBef>
                <a:spcPts val="800"/>
              </a:spcBef>
              <a:spcAft>
                <a:spcPts val="0"/>
              </a:spcAft>
              <a:buNone/>
            </a:pPr>
            <a:endParaRPr sz="1600" dirty="0">
              <a:solidFill>
                <a:srgbClr val="595959"/>
              </a:solidFill>
              <a:latin typeface="M PLUS 1p"/>
              <a:ea typeface="M PLUS 1p"/>
              <a:cs typeface="M PLUS 1p"/>
              <a:sym typeface="M PLUS 1p"/>
            </a:endParaRPr>
          </a:p>
        </p:txBody>
      </p:sp>
      <p:sp>
        <p:nvSpPr>
          <p:cNvPr id="348" name="Google Shape;348;p41"/>
          <p:cNvSpPr/>
          <p:nvPr/>
        </p:nvSpPr>
        <p:spPr>
          <a:xfrm>
            <a:off x="7598897" y="1162900"/>
            <a:ext cx="690000" cy="6600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書類作成</a:t>
            </a:r>
            <a:endParaRPr sz="1100" i="0" u="none" strike="noStrike" cap="none">
              <a:solidFill>
                <a:srgbClr val="000000"/>
              </a:solidFill>
              <a:latin typeface="M PLUS 1p"/>
              <a:ea typeface="M PLUS 1p"/>
              <a:cs typeface="M PLUS 1p"/>
              <a:sym typeface="M PLUS 1p"/>
            </a:endParaRPr>
          </a:p>
        </p:txBody>
      </p:sp>
      <p:sp>
        <p:nvSpPr>
          <p:cNvPr id="349" name="Google Shape;349;p41"/>
          <p:cNvSpPr/>
          <p:nvPr/>
        </p:nvSpPr>
        <p:spPr>
          <a:xfrm>
            <a:off x="7598911" y="2664452"/>
            <a:ext cx="757500" cy="7575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a:latin typeface="M PLUS 1p"/>
                <a:ea typeface="M PLUS 1p"/>
                <a:cs typeface="M PLUS 1p"/>
                <a:sym typeface="M PLUS 1p"/>
              </a:rPr>
              <a:t>対面応対</a:t>
            </a:r>
            <a:endParaRPr sz="1100" i="0" u="none" strike="noStrike" cap="none">
              <a:solidFill>
                <a:srgbClr val="000000"/>
              </a:solidFill>
              <a:latin typeface="M PLUS 1p"/>
              <a:ea typeface="M PLUS 1p"/>
              <a:cs typeface="M PLUS 1p"/>
              <a:sym typeface="M PLUS 1p"/>
            </a:endParaRPr>
          </a:p>
        </p:txBody>
      </p:sp>
      <p:sp>
        <p:nvSpPr>
          <p:cNvPr id="350" name="Google Shape;350;p41"/>
          <p:cNvSpPr/>
          <p:nvPr/>
        </p:nvSpPr>
        <p:spPr>
          <a:xfrm>
            <a:off x="7515499" y="1903786"/>
            <a:ext cx="924300" cy="679800"/>
          </a:xfrm>
          <a:prstGeom prst="diamond">
            <a:avLst/>
          </a:prstGeom>
          <a:solidFill>
            <a:srgbClr val="FF40FF"/>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dirty="0">
                <a:latin typeface="M PLUS 1p"/>
                <a:ea typeface="M PLUS 1p"/>
                <a:cs typeface="M PLUS 1p"/>
                <a:sym typeface="M PLUS 1p"/>
              </a:rPr>
              <a:t>書類審査</a:t>
            </a:r>
            <a:endParaRPr sz="1200" i="0" u="none" strike="noStrike" cap="none" dirty="0">
              <a:solidFill>
                <a:srgbClr val="000000"/>
              </a:solidFill>
              <a:latin typeface="M PLUS 1p"/>
              <a:ea typeface="M PLUS 1p"/>
              <a:cs typeface="M PLUS 1p"/>
              <a:sym typeface="M PLUS 1p"/>
            </a:endParaRPr>
          </a:p>
        </p:txBody>
      </p:sp>
    </p:spTree>
    <p:extLst>
      <p:ext uri="{BB962C8B-B14F-4D97-AF65-F5344CB8AC3E}">
        <p14:creationId xmlns:p14="http://schemas.microsoft.com/office/powerpoint/2010/main" val="277768605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sp>
        <p:nvSpPr>
          <p:cNvPr id="363" name="Google Shape;363;p43"/>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業務フローの</a:t>
            </a:r>
            <a:r>
              <a:rPr lang="ja" dirty="0" smtClean="0"/>
              <a:t>ブラッシュアップ</a:t>
            </a:r>
            <a:endParaRPr dirty="0"/>
          </a:p>
        </p:txBody>
      </p:sp>
      <p:sp>
        <p:nvSpPr>
          <p:cNvPr id="364" name="Google Shape;364;p43"/>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32</a:t>
            </a:fld>
            <a:endParaRPr/>
          </a:p>
        </p:txBody>
      </p:sp>
      <p:sp>
        <p:nvSpPr>
          <p:cNvPr id="365" name="Google Shape;365;p43"/>
          <p:cNvSpPr txBox="1"/>
          <p:nvPr/>
        </p:nvSpPr>
        <p:spPr>
          <a:xfrm>
            <a:off x="277075" y="937775"/>
            <a:ext cx="8658600" cy="2934000"/>
          </a:xfrm>
          <a:prstGeom prst="rect">
            <a:avLst/>
          </a:prstGeom>
          <a:noFill/>
          <a:ln>
            <a:noFill/>
          </a:ln>
        </p:spPr>
        <p:txBody>
          <a:bodyPr spcFirstLastPara="1" wrap="square" lIns="91425" tIns="91425" rIns="91425" bIns="91425" anchor="ctr" anchorCtr="0">
            <a:normAutofit lnSpcReduction="10000"/>
          </a:bodyPr>
          <a:lstStyle/>
          <a:p>
            <a:pPr marL="457200" lvl="0" indent="-369570"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欠けている要素の確認</a:t>
            </a:r>
            <a:endParaRPr sz="2400" dirty="0">
              <a:solidFill>
                <a:schemeClr val="dk2"/>
              </a:solidFill>
              <a:latin typeface="M PLUS 1p"/>
              <a:ea typeface="M PLUS 1p"/>
              <a:cs typeface="M PLUS 1p"/>
              <a:sym typeface="M PLUS 1p"/>
            </a:endParaRPr>
          </a:p>
          <a:p>
            <a:pPr marL="914400" lvl="1" indent="-369569"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用いている情報やツールに漏れはないか？</a:t>
            </a:r>
            <a:endParaRPr sz="2400" dirty="0">
              <a:solidFill>
                <a:schemeClr val="dk2"/>
              </a:solidFill>
              <a:latin typeface="M PLUS 1p"/>
              <a:ea typeface="M PLUS 1p"/>
              <a:cs typeface="M PLUS 1p"/>
              <a:sym typeface="M PLUS 1p"/>
            </a:endParaRPr>
          </a:p>
          <a:p>
            <a:pPr marL="914400" lvl="1" indent="-369569"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意外と重要</a:t>
            </a:r>
            <a:r>
              <a:rPr lang="ja" sz="2400" dirty="0" smtClean="0">
                <a:solidFill>
                  <a:schemeClr val="dk2"/>
                </a:solidFill>
                <a:latin typeface="M PLUS 1p"/>
                <a:ea typeface="M PLUS 1p"/>
                <a:cs typeface="M PLUS 1p"/>
                <a:sym typeface="M PLUS 1p"/>
              </a:rPr>
              <a:t>な前後の関係者</a:t>
            </a:r>
            <a:r>
              <a:rPr lang="ja" sz="2400" dirty="0">
                <a:solidFill>
                  <a:schemeClr val="dk2"/>
                </a:solidFill>
                <a:latin typeface="M PLUS 1p"/>
                <a:ea typeface="M PLUS 1p"/>
                <a:cs typeface="M PLUS 1p"/>
                <a:sym typeface="M PLUS 1p"/>
              </a:rPr>
              <a:t>はいないか？</a:t>
            </a:r>
            <a:endParaRPr sz="2400" dirty="0">
              <a:solidFill>
                <a:schemeClr val="dk2"/>
              </a:solidFill>
              <a:latin typeface="M PLUS 1p"/>
              <a:ea typeface="M PLUS 1p"/>
              <a:cs typeface="M PLUS 1p"/>
              <a:sym typeface="M PLUS 1p"/>
            </a:endParaRPr>
          </a:p>
          <a:p>
            <a:pPr marL="457200" lvl="0" indent="-369570"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分析に必要な情報の</a:t>
            </a:r>
            <a:r>
              <a:rPr lang="ja" sz="2400" dirty="0" smtClean="0">
                <a:solidFill>
                  <a:schemeClr val="dk2"/>
                </a:solidFill>
                <a:latin typeface="M PLUS 1p"/>
                <a:ea typeface="M PLUS 1p"/>
                <a:cs typeface="M PLUS 1p"/>
                <a:sym typeface="M PLUS 1p"/>
              </a:rPr>
              <a:t>追記</a:t>
            </a:r>
            <a:r>
              <a:rPr lang="ja-JP" altLang="en-US" sz="2400" dirty="0" smtClean="0">
                <a:solidFill>
                  <a:srgbClr val="FF0000"/>
                </a:solidFill>
                <a:latin typeface="M PLUS 1p"/>
                <a:ea typeface="M PLUS 1p"/>
                <a:cs typeface="M PLUS 1p"/>
                <a:sym typeface="M PLUS 1p"/>
              </a:rPr>
              <a:t>（余裕があれば）</a:t>
            </a:r>
            <a:endParaRPr sz="2400" dirty="0">
              <a:solidFill>
                <a:srgbClr val="FF0000"/>
              </a:solidFill>
              <a:latin typeface="M PLUS 1p"/>
              <a:ea typeface="M PLUS 1p"/>
              <a:cs typeface="M PLUS 1p"/>
              <a:sym typeface="M PLUS 1p"/>
            </a:endParaRPr>
          </a:p>
          <a:p>
            <a:pPr marL="914400" lvl="1" indent="-369569"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そもそもの仕事の目的は何か？</a:t>
            </a:r>
            <a:endParaRPr sz="2400" dirty="0">
              <a:solidFill>
                <a:schemeClr val="dk2"/>
              </a:solidFill>
              <a:latin typeface="M PLUS 1p"/>
              <a:ea typeface="M PLUS 1p"/>
              <a:cs typeface="M PLUS 1p"/>
              <a:sym typeface="M PLUS 1p"/>
            </a:endParaRPr>
          </a:p>
          <a:p>
            <a:pPr marL="914400" lvl="1" indent="-369569"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各プロセスにかかる時間や、頻度は？</a:t>
            </a:r>
            <a:endParaRPr sz="2400" dirty="0">
              <a:solidFill>
                <a:schemeClr val="dk2"/>
              </a:solidFill>
              <a:latin typeface="M PLUS 1p"/>
              <a:ea typeface="M PLUS 1p"/>
              <a:cs typeface="M PLUS 1p"/>
              <a:sym typeface="M PLUS 1p"/>
            </a:endParaRPr>
          </a:p>
          <a:p>
            <a:pPr marL="914400" lvl="1" indent="-369569" algn="l" rtl="0">
              <a:lnSpc>
                <a:spcPct val="115000"/>
              </a:lnSpc>
              <a:spcBef>
                <a:spcPts val="0"/>
              </a:spcBef>
              <a:spcAft>
                <a:spcPts val="0"/>
              </a:spcAft>
              <a:buClr>
                <a:schemeClr val="dk2"/>
              </a:buClr>
              <a:buSzPct val="100000"/>
              <a:buFont typeface="M PLUS 1p"/>
              <a:buChar char="○"/>
            </a:pPr>
            <a:r>
              <a:rPr lang="ja" sz="2400" dirty="0">
                <a:solidFill>
                  <a:schemeClr val="dk2"/>
                </a:solidFill>
                <a:latin typeface="M PLUS 1p"/>
                <a:ea typeface="M PLUS 1p"/>
                <a:cs typeface="M PLUS 1p"/>
                <a:sym typeface="M PLUS 1p"/>
              </a:rPr>
              <a:t>全体の業務にかかる時間や件数、時期によるばらつきは？</a:t>
            </a:r>
            <a:endParaRPr sz="2500" dirty="0">
              <a:solidFill>
                <a:srgbClr val="595959"/>
              </a:solidFill>
              <a:latin typeface="M PLUS 1p"/>
              <a:ea typeface="M PLUS 1p"/>
              <a:cs typeface="M PLUS 1p"/>
              <a:sym typeface="M PLUS 1p"/>
            </a:endParaRPr>
          </a:p>
        </p:txBody>
      </p:sp>
      <p:sp>
        <p:nvSpPr>
          <p:cNvPr id="367" name="Google Shape;367;p43"/>
          <p:cNvSpPr txBox="1"/>
          <p:nvPr/>
        </p:nvSpPr>
        <p:spPr>
          <a:xfrm>
            <a:off x="471625" y="4184425"/>
            <a:ext cx="8269500" cy="431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1600" dirty="0">
                <a:solidFill>
                  <a:srgbClr val="980000"/>
                </a:solidFill>
                <a:latin typeface="HiraMaruProN-W4"/>
                <a:ea typeface="HiraMaruProN-W4"/>
                <a:cs typeface="HiraMaruProN-W4"/>
                <a:sym typeface="HiraMaruProN-W4"/>
              </a:rPr>
              <a:t>全員が今からその業務を担当できるレベルになっているかどうかが完成の目安です。</a:t>
            </a:r>
            <a:endParaRPr sz="1600" dirty="0">
              <a:solidFill>
                <a:srgbClr val="980000"/>
              </a:solidFill>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p44"/>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JP" altLang="en-US" dirty="0" smtClean="0"/>
              <a:t>グループごとに</a:t>
            </a:r>
            <a:r>
              <a:rPr lang="ja" dirty="0" smtClean="0"/>
              <a:t>発表</a:t>
            </a:r>
            <a:endParaRPr dirty="0"/>
          </a:p>
        </p:txBody>
      </p:sp>
      <p:sp>
        <p:nvSpPr>
          <p:cNvPr id="373" name="Google Shape;373;p44"/>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33</a:t>
            </a:fld>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379" name="Google Shape;379;p45"/>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みんなで共有</a:t>
            </a:r>
            <a:endParaRPr/>
          </a:p>
          <a:p>
            <a:pPr marL="0" lvl="0" indent="0" algn="ctr" rtl="0">
              <a:spcBef>
                <a:spcPts val="0"/>
              </a:spcBef>
              <a:spcAft>
                <a:spcPts val="0"/>
              </a:spcAft>
              <a:buNone/>
            </a:pPr>
            <a:endParaRPr/>
          </a:p>
          <a:p>
            <a:pPr marL="0" lvl="0" indent="0" algn="ctr" rtl="0">
              <a:spcBef>
                <a:spcPts val="0"/>
              </a:spcBef>
              <a:spcAft>
                <a:spcPts val="0"/>
              </a:spcAft>
              <a:buNone/>
            </a:pPr>
            <a:r>
              <a:rPr lang="ja"/>
              <a:t>「どんなところが難しかったですか？」</a:t>
            </a:r>
            <a:endParaRPr/>
          </a:p>
        </p:txBody>
      </p:sp>
      <p:sp>
        <p:nvSpPr>
          <p:cNvPr id="380" name="Google Shape;380;p45"/>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34</a:t>
            </a:fld>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5"/>
        <p:cNvGrpSpPr/>
        <p:nvPr/>
      </p:nvGrpSpPr>
      <p:grpSpPr>
        <a:xfrm>
          <a:off x="0" y="0"/>
          <a:ext cx="0" cy="0"/>
          <a:chOff x="0" y="0"/>
          <a:chExt cx="0" cy="0"/>
        </a:xfrm>
      </p:grpSpPr>
      <p:sp>
        <p:nvSpPr>
          <p:cNvPr id="386" name="Google Shape;386;p46"/>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宿題</a:t>
            </a:r>
            <a:endParaRPr/>
          </a:p>
        </p:txBody>
      </p:sp>
      <p:sp>
        <p:nvSpPr>
          <p:cNvPr id="387" name="Google Shape;387;p46"/>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35</a:t>
            </a:fld>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91"/>
        <p:cNvGrpSpPr/>
        <p:nvPr/>
      </p:nvGrpSpPr>
      <p:grpSpPr>
        <a:xfrm>
          <a:off x="0" y="0"/>
          <a:ext cx="0" cy="0"/>
          <a:chOff x="0" y="0"/>
          <a:chExt cx="0" cy="0"/>
        </a:xfrm>
      </p:grpSpPr>
      <p:sp>
        <p:nvSpPr>
          <p:cNvPr id="392" name="Google Shape;392;p4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各人でPowerPointを使って</a:t>
            </a:r>
            <a:endParaRPr/>
          </a:p>
          <a:p>
            <a:pPr marL="0" lvl="0" indent="0" algn="ctr" rtl="0">
              <a:spcBef>
                <a:spcPts val="0"/>
              </a:spcBef>
              <a:spcAft>
                <a:spcPts val="0"/>
              </a:spcAft>
              <a:buNone/>
            </a:pPr>
            <a:r>
              <a:rPr lang="ja"/>
              <a:t>業務フローを描いてくる</a:t>
            </a:r>
            <a:endParaRPr/>
          </a:p>
          <a:p>
            <a:pPr marL="0" lvl="0" indent="0" algn="ctr" rtl="0">
              <a:spcBef>
                <a:spcPts val="0"/>
              </a:spcBef>
              <a:spcAft>
                <a:spcPts val="0"/>
              </a:spcAft>
              <a:buNone/>
            </a:pPr>
            <a:r>
              <a:rPr lang="ja"/>
              <a:t>（次回の研修で使います）</a:t>
            </a:r>
            <a:endParaRPr/>
          </a:p>
        </p:txBody>
      </p:sp>
      <p:sp>
        <p:nvSpPr>
          <p:cNvPr id="393" name="Google Shape;393;p47"/>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36</a:t>
            </a:fld>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404"/>
        <p:cNvGrpSpPr/>
        <p:nvPr/>
      </p:nvGrpSpPr>
      <p:grpSpPr>
        <a:xfrm>
          <a:off x="0" y="0"/>
          <a:ext cx="0" cy="0"/>
          <a:chOff x="0" y="0"/>
          <a:chExt cx="0" cy="0"/>
        </a:xfrm>
      </p:grpSpPr>
      <p:sp>
        <p:nvSpPr>
          <p:cNvPr id="405" name="Google Shape;405;p49"/>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質疑応答</a:t>
            </a:r>
            <a:endParaRPr/>
          </a:p>
        </p:txBody>
      </p:sp>
      <p:sp>
        <p:nvSpPr>
          <p:cNvPr id="406" name="Google Shape;406;p49"/>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37</a:t>
            </a:fld>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54198" y="4426849"/>
            <a:ext cx="1076744" cy="376727"/>
          </a:xfrm>
          <a:prstGeom prst="rect">
            <a:avLst/>
          </a:prstGeom>
        </p:spPr>
      </p:pic>
      <p:sp>
        <p:nvSpPr>
          <p:cNvPr id="3" name="正方形/長方形 2"/>
          <p:cNvSpPr/>
          <p:nvPr/>
        </p:nvSpPr>
        <p:spPr>
          <a:xfrm>
            <a:off x="1601670" y="3975906"/>
            <a:ext cx="6696744" cy="253916"/>
          </a:xfrm>
          <a:prstGeom prst="rect">
            <a:avLst/>
          </a:prstGeom>
        </p:spPr>
        <p:txBody>
          <a:bodyPr wrap="square">
            <a:spAutoFit/>
          </a:bodyPr>
          <a:lstStyle/>
          <a:p>
            <a:r>
              <a:rPr lang="ja-JP" altLang="en-US" sz="1050" dirty="0">
                <a:latin typeface="BIZ UDPゴシック" panose="020B0400000000000000" pitchFamily="50" charset="-128"/>
                <a:ea typeface="BIZ UDPゴシック" panose="020B0400000000000000" pitchFamily="50" charset="-128"/>
              </a:rPr>
              <a:t>本書は、クリエイティブ・コモンズ・ライセンス 表示 </a:t>
            </a:r>
            <a:r>
              <a:rPr lang="en-US" altLang="ja-JP" sz="1050" dirty="0">
                <a:latin typeface="BIZ UDPゴシック" panose="020B0400000000000000" pitchFamily="50" charset="-128"/>
                <a:ea typeface="BIZ UDPゴシック" panose="020B0400000000000000" pitchFamily="50" charset="-128"/>
              </a:rPr>
              <a:t>4.0 </a:t>
            </a:r>
            <a:r>
              <a:rPr lang="ja-JP" altLang="en-US" sz="1050" dirty="0">
                <a:latin typeface="BIZ UDPゴシック" panose="020B0400000000000000" pitchFamily="50" charset="-128"/>
                <a:ea typeface="BIZ UDPゴシック" panose="020B0400000000000000" pitchFamily="50" charset="-128"/>
              </a:rPr>
              <a:t>国際（</a:t>
            </a:r>
            <a:r>
              <a:rPr lang="en-US" altLang="ja-JP" sz="1050" dirty="0">
                <a:latin typeface="BIZ UDPゴシック" panose="020B0400000000000000" pitchFamily="50" charset="-128"/>
                <a:ea typeface="BIZ UDPゴシック" panose="020B0400000000000000" pitchFamily="50" charset="-128"/>
              </a:rPr>
              <a:t>CC BY 4.0</a:t>
            </a:r>
            <a:r>
              <a:rPr lang="ja-JP" altLang="en-US" sz="1050" dirty="0">
                <a:latin typeface="BIZ UDPゴシック" panose="020B0400000000000000" pitchFamily="50" charset="-128"/>
                <a:ea typeface="BIZ UDPゴシック" panose="020B0400000000000000" pitchFamily="50" charset="-128"/>
              </a:rPr>
              <a:t>）に従って利用が可能です</a:t>
            </a:r>
          </a:p>
        </p:txBody>
      </p:sp>
      <p:sp>
        <p:nvSpPr>
          <p:cNvPr id="4" name="正方形/長方形 3"/>
          <p:cNvSpPr/>
          <p:nvPr/>
        </p:nvSpPr>
        <p:spPr>
          <a:xfrm>
            <a:off x="1601670" y="4499796"/>
            <a:ext cx="2646294" cy="253916"/>
          </a:xfrm>
          <a:prstGeom prst="rect">
            <a:avLst/>
          </a:prstGeom>
        </p:spPr>
        <p:txBody>
          <a:bodyPr wrap="square">
            <a:spAutoFit/>
          </a:bodyPr>
          <a:lstStyle/>
          <a:p>
            <a:r>
              <a:rPr lang="ja-JP" altLang="en-US" sz="1050" dirty="0">
                <a:latin typeface="BIZ UDPゴシック" panose="020B0400000000000000" pitchFamily="50" charset="-128"/>
                <a:ea typeface="BIZ UDPゴシック" panose="020B0400000000000000" pitchFamily="50" charset="-128"/>
              </a:rPr>
              <a:t>提供：芦屋市　</a:t>
            </a:r>
            <a:r>
              <a:rPr lang="en-US" altLang="ja-JP" sz="1050" dirty="0">
                <a:latin typeface="BIZ UDPゴシック" panose="020B0400000000000000" pitchFamily="50" charset="-128"/>
                <a:ea typeface="BIZ UDPゴシック" panose="020B0400000000000000" pitchFamily="50" charset="-128"/>
              </a:rPr>
              <a:t>2023</a:t>
            </a:r>
            <a:r>
              <a:rPr lang="ja-JP" altLang="en-US" sz="1050" dirty="0">
                <a:latin typeface="BIZ UDPゴシック" panose="020B0400000000000000" pitchFamily="50" charset="-128"/>
                <a:ea typeface="BIZ UDPゴシック" panose="020B0400000000000000" pitchFamily="50" charset="-128"/>
              </a:rPr>
              <a:t>年作成</a:t>
            </a:r>
            <a:endParaRPr lang="en-US" altLang="ja-JP" sz="105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75989394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4"/>
          <p:cNvSpPr txBox="1">
            <a:spLocks noGrp="1"/>
          </p:cNvSpPr>
          <p:nvPr>
            <p:ph type="ctrTitle"/>
          </p:nvPr>
        </p:nvSpPr>
        <p:spPr>
          <a:xfrm>
            <a:off x="367775" y="909695"/>
            <a:ext cx="8520600" cy="2052600"/>
          </a:xfrm>
          <a:prstGeom prst="rect">
            <a:avLst/>
          </a:prstGeom>
        </p:spPr>
        <p:txBody>
          <a:bodyPr spcFirstLastPara="1" wrap="square" lIns="91425" tIns="91425" rIns="91425" bIns="91425" anchor="t" anchorCtr="0">
            <a:noAutofit/>
          </a:bodyPr>
          <a:lstStyle/>
          <a:p>
            <a:pPr lvl="0" algn="l"/>
            <a:r>
              <a:rPr lang="ja-JP" altLang="en-US" sz="4400" dirty="0" smtClean="0">
                <a:latin typeface="+mj-ea"/>
                <a:ea typeface="+mj-ea"/>
              </a:rPr>
              <a:t>業務の可視化入門①</a:t>
            </a:r>
            <a:r>
              <a:rPr lang="en-US" altLang="ja-JP" sz="4400" dirty="0" smtClean="0">
                <a:latin typeface="+mj-ea"/>
                <a:ea typeface="+mj-ea"/>
              </a:rPr>
              <a:t/>
            </a:r>
            <a:br>
              <a:rPr lang="en-US" altLang="ja-JP" sz="4400" dirty="0" smtClean="0">
                <a:latin typeface="+mj-ea"/>
                <a:ea typeface="+mj-ea"/>
              </a:rPr>
            </a:br>
            <a:r>
              <a:rPr lang="ja-JP" altLang="en-US" sz="4400" dirty="0" smtClean="0">
                <a:latin typeface="+mj-ea"/>
                <a:ea typeface="+mj-ea"/>
              </a:rPr>
              <a:t>　</a:t>
            </a:r>
            <a:r>
              <a:rPr lang="ja-JP" altLang="en-US" sz="3200" dirty="0" smtClean="0">
                <a:latin typeface="+mj-ea"/>
                <a:ea typeface="+mj-ea"/>
              </a:rPr>
              <a:t>～</a:t>
            </a:r>
            <a:r>
              <a:rPr lang="ja-JP" altLang="en-US" sz="3200" dirty="0"/>
              <a:t>業務フローの描き方</a:t>
            </a:r>
            <a:r>
              <a:rPr lang="ja-JP" altLang="en-US" sz="3200" dirty="0" smtClean="0">
                <a:latin typeface="+mj-ea"/>
                <a:ea typeface="+mj-ea"/>
              </a:rPr>
              <a:t>～</a:t>
            </a:r>
            <a:endParaRPr sz="3200" dirty="0">
              <a:latin typeface="+mj-ea"/>
              <a:ea typeface="+mj-ea"/>
            </a:endParaRPr>
          </a:p>
        </p:txBody>
      </p:sp>
      <p:sp>
        <p:nvSpPr>
          <p:cNvPr id="68" name="Google Shape;68;p14"/>
          <p:cNvSpPr txBox="1">
            <a:spLocks noGrp="1"/>
          </p:cNvSpPr>
          <p:nvPr>
            <p:ph type="subTitle" idx="1"/>
          </p:nvPr>
        </p:nvSpPr>
        <p:spPr>
          <a:xfrm>
            <a:off x="311700" y="3715525"/>
            <a:ext cx="8520600" cy="79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ja" dirty="0" smtClean="0">
                <a:latin typeface="ＭＳ Ｐゴシック 見出し"/>
                <a:ea typeface="ＭＳ Ｐゴシック" panose="020B0600070205080204" pitchFamily="50" charset="-128"/>
              </a:rPr>
              <a:t>202</a:t>
            </a:r>
            <a:r>
              <a:rPr lang="en-US" altLang="ja-JP" dirty="0" smtClean="0">
                <a:latin typeface="ＭＳ Ｐゴシック 見出し"/>
                <a:ea typeface="ＭＳ Ｐゴシック" panose="020B0600070205080204" pitchFamily="50" charset="-128"/>
              </a:rPr>
              <a:t>3</a:t>
            </a:r>
            <a:r>
              <a:rPr lang="ja" dirty="0" smtClean="0">
                <a:latin typeface="ＭＳ Ｐゴシック 見出し"/>
              </a:rPr>
              <a:t>/0</a:t>
            </a:r>
            <a:r>
              <a:rPr lang="en-US" altLang="ja-JP" dirty="0" smtClean="0">
                <a:latin typeface="ＭＳ Ｐゴシック 見出し"/>
              </a:rPr>
              <a:t>8</a:t>
            </a:r>
            <a:r>
              <a:rPr lang="ja" dirty="0" smtClean="0">
                <a:latin typeface="ＭＳ Ｐゴシック 見出し"/>
              </a:rPr>
              <a:t>/2</a:t>
            </a:r>
            <a:r>
              <a:rPr lang="en-US" altLang="ja-JP" dirty="0" smtClean="0">
                <a:latin typeface="ＭＳ Ｐゴシック 見出し"/>
              </a:rPr>
              <a:t>9</a:t>
            </a:r>
            <a:endParaRPr dirty="0">
              <a:latin typeface="ＭＳ Ｐゴシック 見出し"/>
            </a:endParaRPr>
          </a:p>
        </p:txBody>
      </p:sp>
      <p:sp>
        <p:nvSpPr>
          <p:cNvPr id="69" name="Google Shape;69;p14"/>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6"/>
          <p:cNvSpPr txBox="1">
            <a:spLocks noGrp="1"/>
          </p:cNvSpPr>
          <p:nvPr>
            <p:ph type="title"/>
          </p:nvPr>
        </p:nvSpPr>
        <p:spPr>
          <a:xfrm>
            <a:off x="311700" y="1769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この中で</a:t>
            </a:r>
            <a:endParaRPr dirty="0">
              <a:latin typeface="ＭＳ Ｐゴシック" panose="020B0600070205080204" pitchFamily="50" charset="-128"/>
              <a:ea typeface="ＭＳ Ｐゴシック" panose="020B0600070205080204" pitchFamily="50" charset="-128"/>
            </a:endParaRPr>
          </a:p>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業務フローを描いたことがある人？</a:t>
            </a:r>
            <a:endParaRPr dirty="0">
              <a:latin typeface="ＭＳ Ｐゴシック" panose="020B0600070205080204" pitchFamily="50" charset="-128"/>
              <a:ea typeface="ＭＳ Ｐゴシック" panose="020B0600070205080204" pitchFamily="50" charset="-128"/>
            </a:endParaRPr>
          </a:p>
        </p:txBody>
      </p:sp>
      <p:sp>
        <p:nvSpPr>
          <p:cNvPr id="83" name="Google Shape;83;p16"/>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1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業務フローとは</a:t>
            </a:r>
            <a:endParaRPr dirty="0">
              <a:latin typeface="ＭＳ Ｐゴシック" panose="020B0600070205080204" pitchFamily="50" charset="-128"/>
              <a:ea typeface="ＭＳ Ｐゴシック" panose="020B0600070205080204" pitchFamily="50" charset="-128"/>
            </a:endParaRPr>
          </a:p>
        </p:txBody>
      </p:sp>
      <p:sp>
        <p:nvSpPr>
          <p:cNvPr id="90" name="Google Shape;90;p17"/>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6</a:t>
            </a:fld>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8"/>
          <p:cNvSpPr txBox="1">
            <a:spLocks noGrp="1"/>
          </p:cNvSpPr>
          <p:nvPr>
            <p:ph type="title"/>
          </p:nvPr>
        </p:nvSpPr>
        <p:spPr>
          <a:xfrm>
            <a:off x="311700" y="703925"/>
            <a:ext cx="8520600" cy="35754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ja" sz="2600" dirty="0">
                <a:latin typeface="ＭＳ Ｐゴシック" panose="020B0600070205080204" pitchFamily="50" charset="-128"/>
                <a:ea typeface="ＭＳ Ｐゴシック" panose="020B0600070205080204" pitchFamily="50" charset="-128"/>
              </a:rPr>
              <a:t>業務フローとは、業務を俯瞰して、</a:t>
            </a:r>
            <a:endParaRPr sz="2600" dirty="0">
              <a:latin typeface="ＭＳ Ｐゴシック" panose="020B0600070205080204" pitchFamily="50" charset="-128"/>
              <a:ea typeface="ＭＳ Ｐゴシック" panose="020B0600070205080204" pitchFamily="50" charset="-128"/>
            </a:endParaRPr>
          </a:p>
          <a:p>
            <a:pPr marL="457200" lvl="0" indent="0" algn="l" rtl="0">
              <a:spcBef>
                <a:spcPts val="0"/>
              </a:spcBef>
              <a:spcAft>
                <a:spcPts val="0"/>
              </a:spcAft>
              <a:buNone/>
            </a:pPr>
            <a:r>
              <a:rPr lang="ja" sz="2600" dirty="0">
                <a:latin typeface="ＭＳ Ｐゴシック" panose="020B0600070205080204" pitchFamily="50" charset="-128"/>
                <a:ea typeface="ＭＳ Ｐゴシック" panose="020B0600070205080204" pitchFamily="50" charset="-128"/>
              </a:rPr>
              <a:t>みんなで再設計するための手法</a:t>
            </a:r>
            <a:r>
              <a:rPr lang="ja" sz="2600" dirty="0" smtClean="0">
                <a:latin typeface="ＭＳ Ｐゴシック" panose="020B0600070205080204" pitchFamily="50" charset="-128"/>
                <a:ea typeface="ＭＳ Ｐゴシック" panose="020B0600070205080204" pitchFamily="50" charset="-128"/>
              </a:rPr>
              <a:t>で</a:t>
            </a:r>
            <a:r>
              <a:rPr lang="ja-JP" altLang="en-US" sz="2600" dirty="0" smtClean="0">
                <a:latin typeface="ＭＳ Ｐゴシック" panose="020B0600070205080204" pitchFamily="50" charset="-128"/>
                <a:ea typeface="ＭＳ Ｐゴシック" panose="020B0600070205080204" pitchFamily="50" charset="-128"/>
              </a:rPr>
              <a:t>あり、</a:t>
            </a:r>
            <a:endParaRPr sz="2600" dirty="0">
              <a:latin typeface="ＭＳ Ｐゴシック" panose="020B0600070205080204" pitchFamily="50" charset="-128"/>
              <a:ea typeface="ＭＳ Ｐゴシック" panose="020B0600070205080204" pitchFamily="50" charset="-128"/>
            </a:endParaRPr>
          </a:p>
          <a:p>
            <a:pPr marL="457200" lvl="0" indent="0" algn="l" rtl="0">
              <a:spcBef>
                <a:spcPts val="0"/>
              </a:spcBef>
              <a:spcAft>
                <a:spcPts val="0"/>
              </a:spcAft>
              <a:buNone/>
            </a:pPr>
            <a:endParaRPr sz="2600" dirty="0">
              <a:latin typeface="ＭＳ Ｐゴシック" panose="020B0600070205080204" pitchFamily="50" charset="-128"/>
              <a:ea typeface="ＭＳ Ｐゴシック" panose="020B0600070205080204" pitchFamily="50" charset="-128"/>
            </a:endParaRPr>
          </a:p>
          <a:p>
            <a:pPr marL="457200" lvl="0" indent="0" algn="l" rtl="0">
              <a:spcBef>
                <a:spcPts val="0"/>
              </a:spcBef>
              <a:spcAft>
                <a:spcPts val="0"/>
              </a:spcAft>
              <a:buNone/>
            </a:pPr>
            <a:r>
              <a:rPr lang="ja" sz="2600" dirty="0">
                <a:latin typeface="ＭＳ Ｐゴシック" panose="020B0600070205080204" pitchFamily="50" charset="-128"/>
                <a:ea typeface="ＭＳ Ｐゴシック" panose="020B0600070205080204" pitchFamily="50" charset="-128"/>
              </a:rPr>
              <a:t>DX、データ分析、業務改善、</a:t>
            </a:r>
            <a:endParaRPr sz="2600" dirty="0">
              <a:latin typeface="ＭＳ Ｐゴシック" panose="020B0600070205080204" pitchFamily="50" charset="-128"/>
              <a:ea typeface="ＭＳ Ｐゴシック" panose="020B0600070205080204" pitchFamily="50" charset="-128"/>
            </a:endParaRPr>
          </a:p>
          <a:p>
            <a:pPr marL="457200" lvl="0" indent="0" algn="l" rtl="0">
              <a:spcBef>
                <a:spcPts val="0"/>
              </a:spcBef>
              <a:spcAft>
                <a:spcPts val="0"/>
              </a:spcAft>
              <a:buNone/>
            </a:pPr>
            <a:r>
              <a:rPr lang="ja" sz="2600" dirty="0">
                <a:latin typeface="ＭＳ Ｐゴシック" panose="020B0600070205080204" pitchFamily="50" charset="-128"/>
                <a:ea typeface="ＭＳ Ｐゴシック" panose="020B0600070205080204" pitchFamily="50" charset="-128"/>
              </a:rPr>
              <a:t>仕事にまつわる全ての改善活動の</a:t>
            </a:r>
            <a:endParaRPr sz="2600" dirty="0">
              <a:latin typeface="ＭＳ Ｐゴシック" panose="020B0600070205080204" pitchFamily="50" charset="-128"/>
              <a:ea typeface="ＭＳ Ｐゴシック" panose="020B0600070205080204" pitchFamily="50" charset="-128"/>
            </a:endParaRPr>
          </a:p>
          <a:p>
            <a:pPr marL="457200" lvl="0" indent="0" algn="l" rtl="0">
              <a:spcBef>
                <a:spcPts val="0"/>
              </a:spcBef>
              <a:spcAft>
                <a:spcPts val="0"/>
              </a:spcAft>
              <a:buNone/>
            </a:pPr>
            <a:r>
              <a:rPr lang="ja" sz="2600" dirty="0">
                <a:latin typeface="ＭＳ Ｐゴシック" panose="020B0600070205080204" pitchFamily="50" charset="-128"/>
                <a:ea typeface="ＭＳ Ｐゴシック" panose="020B0600070205080204" pitchFamily="50" charset="-128"/>
              </a:rPr>
              <a:t>見取り図（基礎調査）のようなものです。</a:t>
            </a:r>
            <a:endParaRPr sz="2600" dirty="0">
              <a:latin typeface="ＭＳ Ｐゴシック" panose="020B0600070205080204" pitchFamily="50" charset="-128"/>
              <a:ea typeface="ＭＳ Ｐゴシック" panose="020B0600070205080204" pitchFamily="50" charset="-128"/>
            </a:endParaRPr>
          </a:p>
        </p:txBody>
      </p:sp>
      <p:sp>
        <p:nvSpPr>
          <p:cNvPr id="96" name="Google Shape;96;p18"/>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7</a:t>
            </a:fld>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60"/>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a:t>フローチャートにいくつかの要素が加わった感じ</a:t>
            </a:r>
            <a:endParaRPr/>
          </a:p>
        </p:txBody>
      </p:sp>
      <p:sp>
        <p:nvSpPr>
          <p:cNvPr id="515" name="Google Shape;515;p60"/>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8</a:t>
            </a:fld>
            <a:endParaRPr/>
          </a:p>
        </p:txBody>
      </p:sp>
      <p:sp>
        <p:nvSpPr>
          <p:cNvPr id="518" name="Google Shape;518;p60"/>
          <p:cNvSpPr txBox="1"/>
          <p:nvPr/>
        </p:nvSpPr>
        <p:spPr>
          <a:xfrm>
            <a:off x="3880097" y="2022997"/>
            <a:ext cx="3576453" cy="1323409"/>
          </a:xfrm>
          <a:prstGeom prst="rect">
            <a:avLst/>
          </a:prstGeom>
          <a:noFill/>
          <a:ln w="76200" cap="flat" cmpd="sng">
            <a:solidFill>
              <a:schemeClr val="lt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ja" sz="2000" b="1" dirty="0">
                <a:solidFill>
                  <a:schemeClr val="tx1"/>
                </a:solidFill>
                <a:latin typeface="HiraMaruProN-W4"/>
                <a:ea typeface="HiraMaruProN-W4"/>
                <a:cs typeface="HiraMaruProN-W4"/>
                <a:sym typeface="HiraMaruProN-W4"/>
              </a:rPr>
              <a:t>追加</a:t>
            </a:r>
            <a:r>
              <a:rPr lang="ja" sz="2000" b="1" dirty="0" smtClean="0">
                <a:solidFill>
                  <a:schemeClr val="tx1"/>
                </a:solidFill>
                <a:latin typeface="HiraMaruProN-W4"/>
                <a:ea typeface="HiraMaruProN-W4"/>
                <a:cs typeface="HiraMaruProN-W4"/>
                <a:sym typeface="HiraMaruProN-W4"/>
              </a:rPr>
              <a:t>要素</a:t>
            </a:r>
            <a:endParaRPr sz="1800" dirty="0">
              <a:solidFill>
                <a:schemeClr val="tx1"/>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a:solidFill>
                  <a:srgbClr val="FF0000"/>
                </a:solidFill>
                <a:latin typeface="HiraMaruProN-W4"/>
                <a:ea typeface="HiraMaruProN-W4"/>
                <a:cs typeface="HiraMaruProN-W4"/>
                <a:sym typeface="HiraMaruProN-W4"/>
              </a:rPr>
              <a:t>作業する</a:t>
            </a:r>
            <a:r>
              <a:rPr lang="ja" sz="1800" b="1" dirty="0" smtClean="0">
                <a:solidFill>
                  <a:srgbClr val="FF0000"/>
                </a:solidFill>
                <a:latin typeface="HiraMaruProN-W4"/>
                <a:ea typeface="HiraMaruProN-W4"/>
                <a:cs typeface="HiraMaruProN-W4"/>
                <a:sym typeface="HiraMaruProN-W4"/>
              </a:rPr>
              <a:t>人</a:t>
            </a:r>
            <a:endParaRPr sz="1800" b="1" dirty="0">
              <a:solidFill>
                <a:srgbClr val="FF0000"/>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a:solidFill>
                  <a:srgbClr val="FF0000"/>
                </a:solidFill>
                <a:latin typeface="HiraMaruProN-W4"/>
                <a:ea typeface="HiraMaruProN-W4"/>
                <a:cs typeface="HiraMaruProN-W4"/>
                <a:sym typeface="HiraMaruProN-W4"/>
              </a:rPr>
              <a:t>作業</a:t>
            </a:r>
            <a:r>
              <a:rPr lang="ja" sz="1800" b="1" dirty="0" smtClean="0">
                <a:solidFill>
                  <a:srgbClr val="FF0000"/>
                </a:solidFill>
                <a:latin typeface="HiraMaruProN-W4"/>
                <a:ea typeface="HiraMaruProN-W4"/>
                <a:cs typeface="HiraMaruProN-W4"/>
                <a:sym typeface="HiraMaruProN-W4"/>
              </a:rPr>
              <a:t>工程</a:t>
            </a:r>
            <a:endParaRPr sz="1800" b="1" dirty="0">
              <a:solidFill>
                <a:srgbClr val="FF0000"/>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a:solidFill>
                  <a:srgbClr val="FF0000"/>
                </a:solidFill>
                <a:latin typeface="HiraMaruProN-W4"/>
                <a:ea typeface="HiraMaruProN-W4"/>
                <a:cs typeface="HiraMaruProN-W4"/>
                <a:sym typeface="HiraMaruProN-W4"/>
              </a:rPr>
              <a:t>使っているシステムやツール</a:t>
            </a:r>
            <a:endParaRPr sz="1800" b="1" dirty="0">
              <a:solidFill>
                <a:srgbClr val="FF0000"/>
              </a:solidFill>
              <a:latin typeface="HiraMaruProN-W4"/>
              <a:ea typeface="HiraMaruProN-W4"/>
              <a:cs typeface="HiraMaruProN-W4"/>
              <a:sym typeface="HiraMaruProN-W4"/>
            </a:endParaRPr>
          </a:p>
        </p:txBody>
      </p:sp>
      <p:sp>
        <p:nvSpPr>
          <p:cNvPr id="8" name="Google Shape;517;p60"/>
          <p:cNvSpPr txBox="1"/>
          <p:nvPr/>
        </p:nvSpPr>
        <p:spPr>
          <a:xfrm>
            <a:off x="7043231" y="4504078"/>
            <a:ext cx="2222985" cy="338700"/>
          </a:xfrm>
          <a:prstGeom prst="rect">
            <a:avLst/>
          </a:prstGeom>
          <a:noFill/>
          <a:ln>
            <a:noFill/>
          </a:ln>
        </p:spPr>
        <p:txBody>
          <a:bodyPr spcFirstLastPara="1" wrap="square" lIns="91425" tIns="91425" rIns="91425" bIns="91425" anchor="t" anchorCtr="0">
            <a:spAutoFit/>
          </a:bodyPr>
          <a:lstStyle/>
          <a:p>
            <a:pPr lvl="0"/>
            <a:r>
              <a:rPr lang="en-US" altLang="ja-JP" sz="1000" dirty="0">
                <a:latin typeface="HiraMaruProN-W4"/>
                <a:ea typeface="HiraMaruProN-W4"/>
                <a:cs typeface="HiraMaruProN-W4"/>
                <a:sym typeface="HiraMaruProN-W4"/>
              </a:rPr>
              <a:t>https://</a:t>
            </a:r>
            <a:r>
              <a:rPr lang="en-US" altLang="ja-JP" sz="1000" dirty="0" smtClean="0">
                <a:latin typeface="HiraMaruProN-W4"/>
                <a:ea typeface="HiraMaruProN-W4"/>
                <a:cs typeface="HiraMaruProN-W4"/>
                <a:sym typeface="HiraMaruProN-W4"/>
              </a:rPr>
              <a:t>medium-company.com</a:t>
            </a:r>
            <a:endParaRPr sz="1000" dirty="0">
              <a:latin typeface="HiraMaruProN-W4"/>
              <a:ea typeface="HiraMaruProN-W4"/>
              <a:cs typeface="HiraMaruProN-W4"/>
              <a:sym typeface="HiraMaruProN-W4"/>
            </a:endParaRPr>
          </a:p>
        </p:txBody>
      </p:sp>
      <p:pic>
        <p:nvPicPr>
          <p:cNvPr id="3" name="図 2"/>
          <p:cNvPicPr>
            <a:picLocks noChangeAspect="1"/>
          </p:cNvPicPr>
          <p:nvPr/>
        </p:nvPicPr>
        <p:blipFill rotWithShape="1">
          <a:blip r:embed="rId3">
            <a:extLst>
              <a:ext uri="{28A0092B-C50C-407E-A947-70E740481C1C}">
                <a14:useLocalDpi xmlns:a14="http://schemas.microsoft.com/office/drawing/2010/main" val="0"/>
              </a:ext>
            </a:extLst>
          </a:blip>
          <a:srcRect l="30088" t="4169" r="28988" b="2247"/>
          <a:stretch/>
        </p:blipFill>
        <p:spPr>
          <a:xfrm>
            <a:off x="1092203" y="884039"/>
            <a:ext cx="2275191" cy="3902139"/>
          </a:xfrm>
          <a:prstGeom prst="rect">
            <a:avLst/>
          </a:prstGeom>
        </p:spPr>
      </p:pic>
    </p:spTree>
    <p:extLst>
      <p:ext uri="{BB962C8B-B14F-4D97-AF65-F5344CB8AC3E}">
        <p14:creationId xmlns:p14="http://schemas.microsoft.com/office/powerpoint/2010/main" val="32249666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0"/>
          <p:cNvSpPr txBox="1">
            <a:spLocks noGrp="1"/>
          </p:cNvSpPr>
          <p:nvPr>
            <p:ph type="title"/>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latin typeface="ＭＳ Ｐゴシック 見出し"/>
              </a:rPr>
              <a:t>業務フローのイメージ</a:t>
            </a:r>
            <a:endParaRPr dirty="0">
              <a:latin typeface="ＭＳ Ｐゴシック 見出し"/>
            </a:endParaRPr>
          </a:p>
        </p:txBody>
      </p:sp>
      <p:sp>
        <p:nvSpPr>
          <p:cNvPr id="111" name="Google Shape;111;p20"/>
          <p:cNvSpPr txBox="1">
            <a:spLocks noGrp="1"/>
          </p:cNvSpPr>
          <p:nvPr>
            <p:ph type="sldNum" idx="12"/>
          </p:nvPr>
        </p:nvSpPr>
        <p:spPr>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9</a:t>
            </a:fld>
            <a:endParaRPr/>
          </a:p>
        </p:txBody>
      </p:sp>
      <p:graphicFrame>
        <p:nvGraphicFramePr>
          <p:cNvPr id="112" name="Google Shape;112;p20"/>
          <p:cNvGraphicFramePr/>
          <p:nvPr/>
        </p:nvGraphicFramePr>
        <p:xfrm>
          <a:off x="628650" y="913817"/>
          <a:ext cx="6538800" cy="3781210"/>
        </p:xfrm>
        <a:graphic>
          <a:graphicData uri="http://schemas.openxmlformats.org/drawingml/2006/table">
            <a:tbl>
              <a:tblPr firstRow="1" bandRow="1">
                <a:noFill/>
                <a:tableStyleId>{C490FEA3-0B32-467C-AD9E-20F0BB4ABB35}</a:tableStyleId>
              </a:tblPr>
              <a:tblGrid>
                <a:gridCol w="2179600">
                  <a:extLst>
                    <a:ext uri="{9D8B030D-6E8A-4147-A177-3AD203B41FA5}">
                      <a16:colId xmlns:a16="http://schemas.microsoft.com/office/drawing/2014/main" val="20000"/>
                    </a:ext>
                  </a:extLst>
                </a:gridCol>
                <a:gridCol w="2179600">
                  <a:extLst>
                    <a:ext uri="{9D8B030D-6E8A-4147-A177-3AD203B41FA5}">
                      <a16:colId xmlns:a16="http://schemas.microsoft.com/office/drawing/2014/main" val="20001"/>
                    </a:ext>
                  </a:extLst>
                </a:gridCol>
                <a:gridCol w="2179600">
                  <a:extLst>
                    <a:ext uri="{9D8B030D-6E8A-4147-A177-3AD203B41FA5}">
                      <a16:colId xmlns:a16="http://schemas.microsoft.com/office/drawing/2014/main" val="20002"/>
                    </a:ext>
                  </a:extLst>
                </a:gridCol>
              </a:tblGrid>
              <a:tr h="298850">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dirty="0">
                          <a:latin typeface="M PLUS 1p"/>
                          <a:ea typeface="M PLUS 1p"/>
                          <a:cs typeface="M PLUS 1p"/>
                          <a:sym typeface="M PLUS 1p"/>
                        </a:rPr>
                        <a:t>市民</a:t>
                      </a:r>
                      <a:endParaRPr sz="1100" u="none" strike="noStrike" cap="none" dirty="0">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フロアマネージャー</a:t>
                      </a:r>
                      <a:endParaRPr sz="1100" u="none" strike="noStrike" cap="none">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窓口</a:t>
                      </a:r>
                      <a:endParaRPr sz="1100" u="none" strike="noStrike" cap="none">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0"/>
                  </a:ext>
                </a:extLst>
              </a:tr>
              <a:tr h="29885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dirty="0">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1"/>
                  </a:ext>
                </a:extLst>
              </a:tr>
            </a:tbl>
          </a:graphicData>
        </a:graphic>
      </p:graphicFrame>
      <p:sp>
        <p:nvSpPr>
          <p:cNvPr id="113" name="Google Shape;113;p20"/>
          <p:cNvSpPr/>
          <p:nvPr/>
        </p:nvSpPr>
        <p:spPr>
          <a:xfrm>
            <a:off x="17675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ため市役所に移動</a:t>
            </a:r>
            <a:endParaRPr sz="1100" i="0" u="none" strike="noStrike" cap="none">
              <a:solidFill>
                <a:srgbClr val="000000"/>
              </a:solidFill>
              <a:latin typeface="M PLUS 1p"/>
              <a:ea typeface="M PLUS 1p"/>
              <a:cs typeface="M PLUS 1p"/>
              <a:sym typeface="M PLUS 1p"/>
            </a:endParaRPr>
          </a:p>
        </p:txBody>
      </p:sp>
      <p:grpSp>
        <p:nvGrpSpPr>
          <p:cNvPr id="114" name="Google Shape;114;p20"/>
          <p:cNvGrpSpPr/>
          <p:nvPr/>
        </p:nvGrpSpPr>
        <p:grpSpPr>
          <a:xfrm>
            <a:off x="3971901" y="2236054"/>
            <a:ext cx="781170" cy="741745"/>
            <a:chOff x="3911032" y="3657600"/>
            <a:chExt cx="1400700" cy="1401900"/>
          </a:xfrm>
        </p:grpSpPr>
        <p:sp>
          <p:nvSpPr>
            <p:cNvPr id="115" name="Google Shape;115;p20"/>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900"/>
                <a:buFont typeface="Arial"/>
                <a:buNone/>
              </a:pPr>
              <a:endParaRPr sz="900" i="0" u="none" strike="noStrike" cap="none">
                <a:solidFill>
                  <a:srgbClr val="FFFFFF"/>
                </a:solidFill>
                <a:latin typeface="M PLUS 1p"/>
                <a:ea typeface="M PLUS 1p"/>
                <a:cs typeface="M PLUS 1p"/>
                <a:sym typeface="M PLUS 1p"/>
              </a:endParaRPr>
            </a:p>
          </p:txBody>
        </p:sp>
        <p:sp>
          <p:nvSpPr>
            <p:cNvPr id="116" name="Google Shape;116;p20"/>
            <p:cNvSpPr txBox="1"/>
            <p:nvPr/>
          </p:nvSpPr>
          <p:spPr>
            <a:xfrm>
              <a:off x="4181436" y="3903241"/>
              <a:ext cx="859800" cy="9162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or</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申請</a:t>
              </a:r>
              <a:endParaRPr sz="1100" i="0" u="none" strike="noStrike" cap="none">
                <a:solidFill>
                  <a:srgbClr val="000000"/>
                </a:solidFill>
                <a:latin typeface="M PLUS 1p"/>
                <a:ea typeface="M PLUS 1p"/>
                <a:cs typeface="M PLUS 1p"/>
                <a:sym typeface="M PLUS 1p"/>
              </a:endParaRPr>
            </a:p>
          </p:txBody>
        </p:sp>
      </p:grpSp>
      <p:sp>
        <p:nvSpPr>
          <p:cNvPr id="117" name="Google Shape;117;p20"/>
          <p:cNvSpPr/>
          <p:nvPr/>
        </p:nvSpPr>
        <p:spPr>
          <a:xfrm>
            <a:off x="2970601" y="3062958"/>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118" name="Google Shape;118;p20"/>
          <p:cNvSpPr/>
          <p:nvPr/>
        </p:nvSpPr>
        <p:spPr>
          <a:xfrm>
            <a:off x="3997126" y="134057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申請内容</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聞き取り</a:t>
            </a:r>
            <a:endParaRPr sz="1100" i="0" u="none" strike="noStrike" cap="none">
              <a:solidFill>
                <a:srgbClr val="000000"/>
              </a:solidFill>
              <a:latin typeface="M PLUS 1p"/>
              <a:ea typeface="M PLUS 1p"/>
              <a:cs typeface="M PLUS 1p"/>
              <a:sym typeface="M PLUS 1p"/>
            </a:endParaRPr>
          </a:p>
        </p:txBody>
      </p:sp>
      <p:sp>
        <p:nvSpPr>
          <p:cNvPr id="119" name="Google Shape;119;p20"/>
          <p:cNvSpPr/>
          <p:nvPr/>
        </p:nvSpPr>
        <p:spPr>
          <a:xfrm>
            <a:off x="5571678" y="3111988"/>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次の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呼び出し</a:t>
            </a:r>
            <a:endParaRPr sz="1100" i="0" u="none" strike="noStrike" cap="none">
              <a:solidFill>
                <a:srgbClr val="000000"/>
              </a:solidFill>
              <a:latin typeface="M PLUS 1p"/>
              <a:ea typeface="M PLUS 1p"/>
              <a:cs typeface="M PLUS 1p"/>
              <a:sym typeface="M PLUS 1p"/>
            </a:endParaRPr>
          </a:p>
        </p:txBody>
      </p:sp>
      <p:sp>
        <p:nvSpPr>
          <p:cNvPr id="120" name="Google Shape;120;p20"/>
          <p:cNvSpPr/>
          <p:nvPr/>
        </p:nvSpPr>
        <p:spPr>
          <a:xfrm>
            <a:off x="2873579" y="232288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相談窓口に案内</a:t>
            </a:r>
            <a:endParaRPr sz="1100" i="0" u="none" strike="noStrike" cap="none">
              <a:solidFill>
                <a:srgbClr val="000000"/>
              </a:solidFill>
              <a:latin typeface="M PLUS 1p"/>
              <a:ea typeface="M PLUS 1p"/>
              <a:cs typeface="M PLUS 1p"/>
              <a:sym typeface="M PLUS 1p"/>
            </a:endParaRPr>
          </a:p>
        </p:txBody>
      </p:sp>
      <p:cxnSp>
        <p:nvCxnSpPr>
          <p:cNvPr id="121" name="Google Shape;121;p20"/>
          <p:cNvCxnSpPr>
            <a:stCxn id="113" idx="3"/>
            <a:endCxn id="118" idx="1"/>
          </p:cNvCxnSpPr>
          <p:nvPr/>
        </p:nvCxnSpPr>
        <p:spPr>
          <a:xfrm>
            <a:off x="2529585" y="1589095"/>
            <a:ext cx="1467600" cy="5700"/>
          </a:xfrm>
          <a:prstGeom prst="straightConnector1">
            <a:avLst/>
          </a:prstGeom>
          <a:noFill/>
          <a:ln w="9525" cap="flat" cmpd="sng">
            <a:solidFill>
              <a:srgbClr val="4285F4"/>
            </a:solidFill>
            <a:prstDash val="solid"/>
            <a:miter lim="800000"/>
            <a:headEnd type="none" w="sm" len="sm"/>
            <a:tailEnd type="triangle" w="med" len="med"/>
          </a:ln>
        </p:spPr>
      </p:cxnSp>
      <p:cxnSp>
        <p:nvCxnSpPr>
          <p:cNvPr id="122" name="Google Shape;122;p20"/>
          <p:cNvCxnSpPr>
            <a:stCxn id="118" idx="2"/>
          </p:cNvCxnSpPr>
          <p:nvPr/>
        </p:nvCxnSpPr>
        <p:spPr>
          <a:xfrm>
            <a:off x="4378126" y="1848773"/>
            <a:ext cx="0" cy="369600"/>
          </a:xfrm>
          <a:prstGeom prst="straightConnector1">
            <a:avLst/>
          </a:prstGeom>
          <a:noFill/>
          <a:ln w="9525" cap="flat" cmpd="sng">
            <a:solidFill>
              <a:srgbClr val="4285F4"/>
            </a:solidFill>
            <a:prstDash val="solid"/>
            <a:miter lim="800000"/>
            <a:headEnd type="none" w="sm" len="sm"/>
            <a:tailEnd type="triangle" w="med" len="med"/>
          </a:ln>
        </p:spPr>
      </p:cxnSp>
      <p:sp>
        <p:nvSpPr>
          <p:cNvPr id="123" name="Google Shape;123;p20"/>
          <p:cNvSpPr/>
          <p:nvPr/>
        </p:nvSpPr>
        <p:spPr>
          <a:xfrm>
            <a:off x="1347121" y="3188311"/>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申請待ち</a:t>
            </a:r>
            <a:endParaRPr sz="1100" i="0" u="none" strike="noStrike" cap="none">
              <a:solidFill>
                <a:srgbClr val="000000"/>
              </a:solidFill>
              <a:latin typeface="M PLUS 1p"/>
              <a:ea typeface="M PLUS 1p"/>
              <a:cs typeface="M PLUS 1p"/>
              <a:sym typeface="M PLUS 1p"/>
            </a:endParaRPr>
          </a:p>
        </p:txBody>
      </p:sp>
      <p:cxnSp>
        <p:nvCxnSpPr>
          <p:cNvPr id="124" name="Google Shape;124;p20"/>
          <p:cNvCxnSpPr/>
          <p:nvPr/>
        </p:nvCxnSpPr>
        <p:spPr>
          <a:xfrm rot="10800000">
            <a:off x="3669826" y="2592026"/>
            <a:ext cx="327300" cy="7800"/>
          </a:xfrm>
          <a:prstGeom prst="straightConnector1">
            <a:avLst/>
          </a:prstGeom>
          <a:noFill/>
          <a:ln w="9525" cap="flat" cmpd="sng">
            <a:solidFill>
              <a:srgbClr val="4285F4"/>
            </a:solidFill>
            <a:prstDash val="solid"/>
            <a:miter lim="800000"/>
            <a:headEnd type="none" w="sm" len="sm"/>
            <a:tailEnd type="triangle" w="med" len="med"/>
          </a:ln>
        </p:spPr>
      </p:cxnSp>
      <p:sp>
        <p:nvSpPr>
          <p:cNvPr id="125" name="Google Shape;125;p20"/>
          <p:cNvSpPr/>
          <p:nvPr/>
        </p:nvSpPr>
        <p:spPr>
          <a:xfrm>
            <a:off x="1347121" y="2326852"/>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126" name="Google Shape;126;p20"/>
          <p:cNvCxnSpPr>
            <a:stCxn id="120" idx="1"/>
            <a:endCxn id="125" idx="3"/>
          </p:cNvCxnSpPr>
          <p:nvPr/>
        </p:nvCxnSpPr>
        <p:spPr>
          <a:xfrm flipH="1">
            <a:off x="2109179" y="2576983"/>
            <a:ext cx="764400" cy="3900"/>
          </a:xfrm>
          <a:prstGeom prst="straightConnector1">
            <a:avLst/>
          </a:prstGeom>
          <a:noFill/>
          <a:ln w="9525" cap="flat" cmpd="sng">
            <a:solidFill>
              <a:srgbClr val="4285F4"/>
            </a:solidFill>
            <a:prstDash val="solid"/>
            <a:miter lim="800000"/>
            <a:headEnd type="none" w="sm" len="sm"/>
            <a:tailEnd type="triangle" w="med" len="med"/>
          </a:ln>
        </p:spPr>
      </p:cxnSp>
      <p:cxnSp>
        <p:nvCxnSpPr>
          <p:cNvPr id="127" name="Google Shape;127;p20"/>
          <p:cNvCxnSpPr>
            <a:stCxn id="116" idx="2"/>
            <a:endCxn id="123" idx="3"/>
          </p:cNvCxnSpPr>
          <p:nvPr/>
        </p:nvCxnSpPr>
        <p:spPr>
          <a:xfrm rot="5400000">
            <a:off x="2940011" y="2019935"/>
            <a:ext cx="591600" cy="2253300"/>
          </a:xfrm>
          <a:prstGeom prst="bentConnector2">
            <a:avLst/>
          </a:prstGeom>
          <a:noFill/>
          <a:ln w="9525" cap="flat" cmpd="sng">
            <a:solidFill>
              <a:srgbClr val="4285F4"/>
            </a:solidFill>
            <a:prstDash val="solid"/>
            <a:miter lim="800000"/>
            <a:headEnd type="none" w="sm" len="sm"/>
            <a:tailEnd type="triangle" w="med" len="med"/>
          </a:ln>
        </p:spPr>
      </p:cxnSp>
      <p:sp>
        <p:nvSpPr>
          <p:cNvPr id="128" name="Google Shape;128;p20"/>
          <p:cNvSpPr txBox="1"/>
          <p:nvPr/>
        </p:nvSpPr>
        <p:spPr>
          <a:xfrm>
            <a:off x="4471532" y="3035788"/>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申請</a:t>
            </a:r>
            <a:endParaRPr sz="1400" i="0" u="none" strike="noStrike" cap="none">
              <a:solidFill>
                <a:srgbClr val="000000"/>
              </a:solidFill>
              <a:latin typeface="M PLUS 1p"/>
              <a:ea typeface="M PLUS 1p"/>
              <a:cs typeface="M PLUS 1p"/>
              <a:sym typeface="M PLUS 1p"/>
            </a:endParaRPr>
          </a:p>
        </p:txBody>
      </p:sp>
      <p:sp>
        <p:nvSpPr>
          <p:cNvPr id="129" name="Google Shape;129;p20"/>
          <p:cNvSpPr txBox="1"/>
          <p:nvPr/>
        </p:nvSpPr>
        <p:spPr>
          <a:xfrm>
            <a:off x="3759209" y="2212271"/>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相談</a:t>
            </a:r>
            <a:endParaRPr sz="1400" i="0" u="none" strike="noStrike" cap="none">
              <a:solidFill>
                <a:srgbClr val="000000"/>
              </a:solidFill>
              <a:latin typeface="M PLUS 1p"/>
              <a:ea typeface="M PLUS 1p"/>
              <a:cs typeface="M PLUS 1p"/>
              <a:sym typeface="M PLUS 1p"/>
            </a:endParaRPr>
          </a:p>
        </p:txBody>
      </p:sp>
      <p:sp>
        <p:nvSpPr>
          <p:cNvPr id="130" name="Google Shape;130;p20"/>
          <p:cNvSpPr/>
          <p:nvPr/>
        </p:nvSpPr>
        <p:spPr>
          <a:xfrm>
            <a:off x="5571678" y="40026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申請受理</a:t>
            </a:r>
            <a:endParaRPr sz="1100" i="0" u="none" strike="noStrike" cap="none">
              <a:solidFill>
                <a:srgbClr val="000000"/>
              </a:solidFill>
              <a:latin typeface="M PLUS 1p"/>
              <a:ea typeface="M PLUS 1p"/>
              <a:cs typeface="M PLUS 1p"/>
              <a:sym typeface="M PLUS 1p"/>
            </a:endParaRPr>
          </a:p>
        </p:txBody>
      </p:sp>
      <p:cxnSp>
        <p:nvCxnSpPr>
          <p:cNvPr id="131" name="Google Shape;131;p20"/>
          <p:cNvCxnSpPr>
            <a:stCxn id="123" idx="2"/>
            <a:endCxn id="130" idx="0"/>
          </p:cNvCxnSpPr>
          <p:nvPr/>
        </p:nvCxnSpPr>
        <p:spPr>
          <a:xfrm rot="-5400000" flipH="1">
            <a:off x="3687271" y="1737361"/>
            <a:ext cx="306300" cy="4224600"/>
          </a:xfrm>
          <a:prstGeom prst="bentConnector3">
            <a:avLst>
              <a:gd name="adj1" fmla="val 49976"/>
            </a:avLst>
          </a:prstGeom>
          <a:noFill/>
          <a:ln w="9525" cap="flat" cmpd="sng">
            <a:solidFill>
              <a:srgbClr val="4285F4"/>
            </a:solidFill>
            <a:prstDash val="solid"/>
            <a:miter lim="800000"/>
            <a:headEnd type="none" w="sm" len="sm"/>
            <a:tailEnd type="triangle" w="med" len="med"/>
          </a:ln>
        </p:spPr>
      </p:cxnSp>
      <p:cxnSp>
        <p:nvCxnSpPr>
          <p:cNvPr id="132" name="Google Shape;132;p20"/>
          <p:cNvCxnSpPr>
            <a:endCxn id="130" idx="0"/>
          </p:cNvCxnSpPr>
          <p:nvPr/>
        </p:nvCxnSpPr>
        <p:spPr>
          <a:xfrm>
            <a:off x="5952678" y="3636065"/>
            <a:ext cx="0" cy="366600"/>
          </a:xfrm>
          <a:prstGeom prst="straightConnector1">
            <a:avLst/>
          </a:prstGeom>
          <a:noFill/>
          <a:ln w="9525" cap="flat" cmpd="sng">
            <a:solidFill>
              <a:srgbClr val="4285F4"/>
            </a:solidFill>
            <a:prstDash val="solid"/>
            <a:miter lim="800000"/>
            <a:headEnd type="none" w="sm" len="sm"/>
            <a:tailEnd type="triangle" w="med" len="med"/>
          </a:ln>
        </p:spPr>
      </p:cxnSp>
      <p:sp>
        <p:nvSpPr>
          <p:cNvPr id="133" name="Google Shape;133;p20"/>
          <p:cNvSpPr/>
          <p:nvPr/>
        </p:nvSpPr>
        <p:spPr>
          <a:xfrm>
            <a:off x="4445467" y="3475640"/>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134" name="Google Shape;134;p20"/>
          <p:cNvSpPr/>
          <p:nvPr/>
        </p:nvSpPr>
        <p:spPr>
          <a:xfrm>
            <a:off x="1353143" y="39881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900" i="0" u="none" strike="noStrike" cap="none">
              <a:solidFill>
                <a:srgbClr val="000000"/>
              </a:solidFill>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受け取り</a:t>
            </a:r>
            <a:br>
              <a:rPr lang="ja" sz="900" i="0" u="none" strike="noStrike" cap="none">
                <a:solidFill>
                  <a:srgbClr val="000000"/>
                </a:solidFill>
                <a:latin typeface="M PLUS 1p"/>
                <a:ea typeface="M PLUS 1p"/>
                <a:cs typeface="M PLUS 1p"/>
                <a:sym typeface="M PLUS 1p"/>
              </a:rPr>
            </a:br>
            <a:r>
              <a:rPr lang="ja" sz="900" b="1"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135" name="Google Shape;135;p20"/>
          <p:cNvCxnSpPr>
            <a:stCxn id="130" idx="1"/>
            <a:endCxn id="134" idx="3"/>
          </p:cNvCxnSpPr>
          <p:nvPr/>
        </p:nvCxnSpPr>
        <p:spPr>
          <a:xfrm rot="10800000">
            <a:off x="2115078" y="4242365"/>
            <a:ext cx="3456600" cy="14400"/>
          </a:xfrm>
          <a:prstGeom prst="straightConnector1">
            <a:avLst/>
          </a:prstGeom>
          <a:noFill/>
          <a:ln w="9525" cap="flat" cmpd="sng">
            <a:solidFill>
              <a:srgbClr val="4285F4"/>
            </a:solidFill>
            <a:prstDash val="solid"/>
            <a:miter lim="800000"/>
            <a:headEnd type="none" w="sm" len="sm"/>
            <a:tailEnd type="triangle" w="med" len="med"/>
          </a:ln>
        </p:spPr>
      </p:cxnSp>
      <p:sp>
        <p:nvSpPr>
          <p:cNvPr id="136" name="Google Shape;136;p20"/>
          <p:cNvSpPr/>
          <p:nvPr/>
        </p:nvSpPr>
        <p:spPr>
          <a:xfrm>
            <a:off x="3795786" y="4220759"/>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1100" i="0" u="none" strike="noStrike" cap="none">
              <a:solidFill>
                <a:srgbClr val="000000"/>
              </a:solidFill>
              <a:latin typeface="M PLUS 1p"/>
              <a:ea typeface="M PLUS 1p"/>
              <a:cs typeface="M PLUS 1p"/>
              <a:sym typeface="M PLUS 1p"/>
            </a:endParaRPr>
          </a:p>
        </p:txBody>
      </p:sp>
      <p:sp>
        <p:nvSpPr>
          <p:cNvPr id="137" name="Google Shape;137;p20"/>
          <p:cNvSpPr/>
          <p:nvPr/>
        </p:nvSpPr>
        <p:spPr>
          <a:xfrm>
            <a:off x="6514091" y="4081048"/>
            <a:ext cx="645000" cy="356700"/>
          </a:xfrm>
          <a:prstGeom prst="rect">
            <a:avLst/>
          </a:prstGeom>
          <a:solidFill>
            <a:srgbClr val="BBD6EE"/>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Xxx</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システム</a:t>
            </a:r>
            <a:endParaRPr sz="1100" i="0" u="none" strike="noStrike" cap="none">
              <a:solidFill>
                <a:srgbClr val="000000"/>
              </a:solidFill>
              <a:latin typeface="M PLUS 1p"/>
              <a:ea typeface="M PLUS 1p"/>
              <a:cs typeface="M PLUS 1p"/>
              <a:sym typeface="M PLUS 1p"/>
            </a:endParaRPr>
          </a:p>
        </p:txBody>
      </p:sp>
      <p:cxnSp>
        <p:nvCxnSpPr>
          <p:cNvPr id="138" name="Google Shape;138;p20"/>
          <p:cNvCxnSpPr>
            <a:stCxn id="130" idx="3"/>
            <a:endCxn id="137" idx="1"/>
          </p:cNvCxnSpPr>
          <p:nvPr/>
        </p:nvCxnSpPr>
        <p:spPr>
          <a:xfrm>
            <a:off x="6333678" y="4256765"/>
            <a:ext cx="180300" cy="2700"/>
          </a:xfrm>
          <a:prstGeom prst="straightConnector1">
            <a:avLst/>
          </a:prstGeom>
          <a:noFill/>
          <a:ln w="9525" cap="flat" cmpd="sng">
            <a:solidFill>
              <a:srgbClr val="4285F4"/>
            </a:solidFill>
            <a:prstDash val="solid"/>
            <a:miter lim="800000"/>
            <a:headEnd type="none" w="sm" len="sm"/>
            <a:tailEnd type="triangle" w="med" len="med"/>
          </a:ln>
        </p:spPr>
      </p:cxnSp>
      <p:sp>
        <p:nvSpPr>
          <p:cNvPr id="139" name="Google Shape;139;p20"/>
          <p:cNvSpPr/>
          <p:nvPr/>
        </p:nvSpPr>
        <p:spPr>
          <a:xfrm>
            <a:off x="7769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b="1" dirty="0">
                <a:latin typeface="M PLUS 1p"/>
                <a:ea typeface="M PLUS 1p"/>
                <a:cs typeface="M PLUS 1p"/>
                <a:sym typeface="M PLUS 1p"/>
              </a:rPr>
              <a:t>(開始)</a:t>
            </a:r>
            <a:endParaRPr sz="1000" b="1" dirty="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dirty="0">
                <a:latin typeface="M PLUS 1p"/>
                <a:ea typeface="M PLUS 1p"/>
                <a:cs typeface="M PLUS 1p"/>
                <a:sym typeface="M PLUS 1p"/>
              </a:rPr>
              <a:t>給付金が</a:t>
            </a:r>
            <a:endParaRPr sz="1000" dirty="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dirty="0">
                <a:latin typeface="M PLUS 1p"/>
                <a:ea typeface="M PLUS 1p"/>
                <a:cs typeface="M PLUS 1p"/>
                <a:sym typeface="M PLUS 1p"/>
              </a:rPr>
              <a:t>欲しい</a:t>
            </a:r>
            <a:endParaRPr sz="1000" dirty="0">
              <a:latin typeface="M PLUS 1p"/>
              <a:ea typeface="M PLUS 1p"/>
              <a:cs typeface="M PLUS 1p"/>
              <a:sym typeface="M PLUS 1p"/>
            </a:endParaRPr>
          </a:p>
        </p:txBody>
      </p:sp>
      <p:cxnSp>
        <p:nvCxnSpPr>
          <p:cNvPr id="140" name="Google Shape;140;p20"/>
          <p:cNvCxnSpPr>
            <a:stCxn id="139" idx="3"/>
            <a:endCxn id="113" idx="1"/>
          </p:cNvCxnSpPr>
          <p:nvPr/>
        </p:nvCxnSpPr>
        <p:spPr>
          <a:xfrm>
            <a:off x="1538985" y="1589095"/>
            <a:ext cx="228600" cy="0"/>
          </a:xfrm>
          <a:prstGeom prst="straightConnector1">
            <a:avLst/>
          </a:prstGeom>
          <a:noFill/>
          <a:ln w="9525" cap="flat" cmpd="sng">
            <a:solidFill>
              <a:srgbClr val="4285F4"/>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CfJ（赤・シンプル）">
  <a:themeElements>
    <a:clrScheme name="Simple Light">
      <a:dk1>
        <a:srgbClr val="000000"/>
      </a:dk1>
      <a:lt1>
        <a:srgbClr val="FFFFFF"/>
      </a:lt1>
      <a:dk2>
        <a:srgbClr val="595959"/>
      </a:dk2>
      <a:lt2>
        <a:srgbClr val="EEEEEE"/>
      </a:lt2>
      <a:accent1>
        <a:srgbClr val="B81C30"/>
      </a:accent1>
      <a:accent2>
        <a:srgbClr val="212121"/>
      </a:accent2>
      <a:accent3>
        <a:srgbClr val="78909C"/>
      </a:accent3>
      <a:accent4>
        <a:srgbClr val="E47C89"/>
      </a:accent4>
      <a:accent5>
        <a:srgbClr val="00A756"/>
      </a:accent5>
      <a:accent6>
        <a:srgbClr val="EEFF3E"/>
      </a:accent6>
      <a:hlink>
        <a:srgbClr val="0097A7"/>
      </a:hlink>
      <a:folHlink>
        <a:srgbClr val="0097A7"/>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2796</TotalTime>
  <Words>2680</Words>
  <Application>Microsoft Office PowerPoint</Application>
  <PresentationFormat>画面に合わせる (16:9)</PresentationFormat>
  <Paragraphs>390</Paragraphs>
  <Slides>38</Slides>
  <Notes>33</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38</vt:i4>
      </vt:variant>
    </vt:vector>
  </HeadingPairs>
  <TitlesOfParts>
    <vt:vector size="45" baseType="lpstr">
      <vt:lpstr>ＭＳ Ｐゴシック 見出し</vt:lpstr>
      <vt:lpstr>M PLUS 1p</vt:lpstr>
      <vt:lpstr>Arial</vt:lpstr>
      <vt:lpstr>ＭＳ Ｐゴシック</vt:lpstr>
      <vt:lpstr>HiraMaruProN-W4</vt:lpstr>
      <vt:lpstr>BIZ UDPゴシック</vt:lpstr>
      <vt:lpstr>CfJ（赤・シンプル）</vt:lpstr>
      <vt:lpstr>PowerPoint プレゼンテーション</vt:lpstr>
      <vt:lpstr>PowerPoint プレゼンテーション</vt:lpstr>
      <vt:lpstr>PowerPoint プレゼンテーション</vt:lpstr>
      <vt:lpstr>業務の可視化入門① 　～業務フローの描き方～</vt:lpstr>
      <vt:lpstr>この中で 業務フローを描いたことがある人？</vt:lpstr>
      <vt:lpstr>業務フローとは</vt:lpstr>
      <vt:lpstr>業務フローとは、業務を俯瞰して、 みんなで再設計するための手法であり、  DX、データ分析、業務改善、 仕事にまつわる全ての改善活動の 見取り図（基礎調査）のようなものです。</vt:lpstr>
      <vt:lpstr>フローチャートにいくつかの要素が加わった感じ</vt:lpstr>
      <vt:lpstr>業務フローのイメージ</vt:lpstr>
      <vt:lpstr>アイスブレイク</vt:lpstr>
      <vt:lpstr>今からある音楽を流します。 聞きとれる内容をもとに 絵を描いてみてください。 （絵描き歌）</vt:lpstr>
      <vt:lpstr>なるべく 横の人が描いているのは見ない。</vt:lpstr>
      <vt:lpstr>さあやってみましょう</vt:lpstr>
      <vt:lpstr>次はテキストも見ながら もう一度</vt:lpstr>
      <vt:lpstr>おおきなアンパン 黒ゴマ二つ カモメが三羽飛んでいる 赤血球に白血球 血小板でつないだら グングン元気がわいてきた 大きなお耳は愛のしずく あっという間にXXXXちゃん</vt:lpstr>
      <vt:lpstr>どうでしたか？ となりの人と見せ合ってみてください</vt:lpstr>
      <vt:lpstr>せっかくなので、 自分で描いた絵とテキストを比較して 横の人に解説してみてください</vt:lpstr>
      <vt:lpstr>おおきなアンパン 黒ゴマ二つ カモメが三羽飛んでいる 赤血球に白血球 血小板でつないだら グングン元気がわいてきた 大きなお耳は愛のしずく あっという間にXXXXちゃん</vt:lpstr>
      <vt:lpstr>一応、答え合わせ</vt:lpstr>
      <vt:lpstr>PowerPoint プレゼンテーション</vt:lpstr>
      <vt:lpstr>アイスブレイクを通じて分かったこと（例）</vt:lpstr>
      <vt:lpstr>改めて業務フローとは</vt:lpstr>
      <vt:lpstr>業務フローとは、業務を俯瞰して、 みんなで再設計するための手法であり、  DX、データ分析、業務改善、 仕事にまつわる全ての改善活動の 見取り図（基礎調査）のようなものです。</vt:lpstr>
      <vt:lpstr>業務を俯瞰して見た方がいい理由の一例 </vt:lpstr>
      <vt:lpstr>業務フローの下準備</vt:lpstr>
      <vt:lpstr>業務フローの下準備の方法</vt:lpstr>
      <vt:lpstr>PowerPoint プレゼンテーション</vt:lpstr>
      <vt:lpstr>業務フローの描き方</vt:lpstr>
      <vt:lpstr>今日の業務フローのお約束 </vt:lpstr>
      <vt:lpstr>完成形のイメージ</vt:lpstr>
      <vt:lpstr>業務フローの作り方 </vt:lpstr>
      <vt:lpstr>業務フローのブラッシュアップ</vt:lpstr>
      <vt:lpstr>グループごとに発表</vt:lpstr>
      <vt:lpstr>みんなで共有  「どんなところが難しかったですか？」</vt:lpstr>
      <vt:lpstr>宿題</vt:lpstr>
      <vt:lpstr>各人でPowerPointを使って 業務フローを描いてくる （次回の研修で使います）</vt:lpstr>
      <vt:lpstr>質疑応答</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業務の可視化入門</dc:title>
  <cp:lastModifiedBy>ashiya</cp:lastModifiedBy>
  <cp:revision>178</cp:revision>
  <cp:lastPrinted>2023-08-28T04:00:27Z</cp:lastPrinted>
  <dcterms:modified xsi:type="dcterms:W3CDTF">2024-02-13T10:01:56Z</dcterms:modified>
</cp:coreProperties>
</file>