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40"/>
  </p:notesMasterIdLst>
  <p:sldIdLst>
    <p:sldId id="341" r:id="rId2"/>
    <p:sldId id="343" r:id="rId3"/>
    <p:sldId id="342" r:id="rId4"/>
    <p:sldId id="292" r:id="rId5"/>
    <p:sldId id="294" r:id="rId6"/>
    <p:sldId id="295" r:id="rId7"/>
    <p:sldId id="296" r:id="rId8"/>
    <p:sldId id="299" r:id="rId9"/>
    <p:sldId id="300" r:id="rId10"/>
    <p:sldId id="301" r:id="rId11"/>
    <p:sldId id="302" r:id="rId12"/>
    <p:sldId id="303" r:id="rId13"/>
    <p:sldId id="304" r:id="rId14"/>
    <p:sldId id="305" r:id="rId15"/>
    <p:sldId id="306" r:id="rId16"/>
    <p:sldId id="307" r:id="rId17"/>
    <p:sldId id="308" r:id="rId18"/>
    <p:sldId id="309" r:id="rId19"/>
    <p:sldId id="339" r:id="rId20"/>
    <p:sldId id="312" r:id="rId21"/>
    <p:sldId id="313" r:id="rId22"/>
    <p:sldId id="314" r:id="rId23"/>
    <p:sldId id="315" r:id="rId24"/>
    <p:sldId id="316" r:id="rId25"/>
    <p:sldId id="318" r:id="rId26"/>
    <p:sldId id="319" r:id="rId27"/>
    <p:sldId id="320" r:id="rId28"/>
    <p:sldId id="321" r:id="rId29"/>
    <p:sldId id="322" r:id="rId30"/>
    <p:sldId id="323" r:id="rId31"/>
    <p:sldId id="344" r:id="rId32"/>
    <p:sldId id="345" r:id="rId33"/>
    <p:sldId id="328" r:id="rId34"/>
    <p:sldId id="331" r:id="rId35"/>
    <p:sldId id="337" r:id="rId36"/>
    <p:sldId id="340" r:id="rId37"/>
    <p:sldId id="329" r:id="rId38"/>
    <p:sldId id="332" r:id="rId39"/>
  </p:sldIdLst>
  <p:sldSz cx="9144000" cy="5143500" type="screen16x9"/>
  <p:notesSz cx="6770688" cy="9902825"/>
  <p:embeddedFontLst>
    <p:embeddedFont>
      <p:font typeface="BIZ UDPゴシック" panose="020B0400000000000000" pitchFamily="50" charset="-128"/>
      <p:regular r:id="rId41"/>
      <p:bold r:id="rId4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490FEA3-0B32-467C-AD9E-20F0BB4ABB35}">
  <a:tblStyle styleId="{C490FEA3-0B32-467C-AD9E-20F0BB4ABB35}" styleName="Table_0">
    <a:wholeTbl>
      <a:tcTxStyle b="off" i="off">
        <a:font>
          <a:latin typeface="游ゴシック"/>
          <a:ea typeface="游ゴシック"/>
          <a:cs typeface="游ゴシック"/>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4ABCB116-3D19-4784-B21A-E0CC480C1111}"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6C080DC-E457-4D85-91EE-FCFEF5BCD802}" styleName="Table_2">
    <a:wholeTbl>
      <a:tcTxStyle b="off" i="off">
        <a:font>
          <a:latin typeface="Yu Gothic"/>
          <a:ea typeface="Yu Gothic"/>
          <a:cs typeface="Yu Gothic"/>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136" autoAdjust="0"/>
    <p:restoredTop sz="89109" autoAdjust="0"/>
  </p:normalViewPr>
  <p:slideViewPr>
    <p:cSldViewPr snapToGrid="0">
      <p:cViewPr varScale="1">
        <p:scale>
          <a:sx n="90" d="100"/>
          <a:sy n="90" d="100"/>
        </p:scale>
        <p:origin x="462" y="78"/>
      </p:cViewPr>
      <p:guideLst>
        <p:guide orient="horz" pos="1620"/>
        <p:guide pos="2880"/>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85725" y="742950"/>
            <a:ext cx="6600825" cy="37131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7069" y="4703842"/>
            <a:ext cx="5416550" cy="4456271"/>
          </a:xfrm>
          <a:prstGeom prst="rect">
            <a:avLst/>
          </a:prstGeom>
          <a:noFill/>
          <a:ln>
            <a:noFill/>
          </a:ln>
        </p:spPr>
        <p:txBody>
          <a:bodyPr spcFirstLastPara="1" wrap="square" lIns="95255" tIns="95255" rIns="95255" bIns="9525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359178598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8"/>
        <p:cNvGrpSpPr/>
        <p:nvPr/>
      </p:nvGrpSpPr>
      <p:grpSpPr>
        <a:xfrm>
          <a:off x="0" y="0"/>
          <a:ext cx="0" cy="0"/>
          <a:chOff x="0" y="0"/>
          <a:chExt cx="0" cy="0"/>
        </a:xfrm>
      </p:grpSpPr>
      <p:sp>
        <p:nvSpPr>
          <p:cNvPr id="409" name="Google Shape;409;g1441f16927f_0_246: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0" name="Google Shape;410;g1441f16927f_0_246: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それでは研修を始めて参ります。</a:t>
            </a:r>
            <a:endParaRPr lang="en-US" altLang="ja-JP" dirty="0" smtClean="0"/>
          </a:p>
          <a:p>
            <a:pPr marL="0" indent="0">
              <a:buNone/>
            </a:pPr>
            <a:endParaRPr lang="en-US" altLang="ja-JP" dirty="0" smtClean="0"/>
          </a:p>
          <a:p>
            <a:pPr marL="0" indent="0">
              <a:buNone/>
            </a:pPr>
            <a:r>
              <a:rPr lang="ja-JP" altLang="en-US" dirty="0" smtClean="0"/>
              <a:t>本日の研修のタイトルは、</a:t>
            </a:r>
            <a:endParaRPr lang="en-US" altLang="ja-JP" dirty="0" smtClean="0"/>
          </a:p>
          <a:p>
            <a:pPr marL="0" indent="0">
              <a:buNone/>
            </a:pPr>
            <a:r>
              <a:rPr lang="ja-JP" altLang="en-US" dirty="0" smtClean="0"/>
              <a:t>業務の可視化入門</a:t>
            </a:r>
            <a:br>
              <a:rPr lang="ja-JP" altLang="en-US" dirty="0" smtClean="0"/>
            </a:br>
            <a:r>
              <a:rPr lang="ja-JP" altLang="en-US" dirty="0" smtClean="0"/>
              <a:t>～業務フローを使った分析とコミュニケーション～　です。</a:t>
            </a:r>
            <a:endParaRPr lang="en-US" altLang="ja-JP" dirty="0" smtClean="0"/>
          </a:p>
          <a:p>
            <a:pPr marL="0" indent="0">
              <a:buNone/>
            </a:pPr>
            <a:endParaRPr lang="en-US" dirty="0" smtClean="0"/>
          </a:p>
          <a:p>
            <a:pPr marL="0" indent="0">
              <a:buNone/>
            </a:pPr>
            <a:r>
              <a:rPr lang="ja-JP" altLang="en-US" dirty="0" smtClean="0"/>
              <a:t>今回の研修資料は、終了後にデータで共有させていただきますので特にメモをとっていただく必要はありません。お手元には一部作業に必要な資料のみご準備しております。</a:t>
            </a:r>
            <a:endParaRPr dirty="0"/>
          </a:p>
        </p:txBody>
      </p:sp>
    </p:spTree>
    <p:extLst>
      <p:ext uri="{BB962C8B-B14F-4D97-AF65-F5344CB8AC3E}">
        <p14:creationId xmlns:p14="http://schemas.microsoft.com/office/powerpoint/2010/main" val="40607195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fe1072c81b_0_35: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fe1072c81b_0_35: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 altLang="ja-JP" dirty="0" smtClean="0">
                <a:solidFill>
                  <a:srgbClr val="FF0000"/>
                </a:solidFill>
              </a:rPr>
              <a:t>業務を俯瞰</a:t>
            </a:r>
            <a:r>
              <a:rPr lang="ja" altLang="ja-JP" dirty="0" smtClean="0"/>
              <a:t>して見た方がいい理由</a:t>
            </a:r>
            <a:r>
              <a:rPr lang="ja-JP" altLang="en-US" dirty="0" smtClean="0"/>
              <a:t>の一例ですが、大きく分けて「行政目線」と「市民・事業者目線」に分かれると思っております。</a:t>
            </a:r>
            <a:endParaRPr lang="en-US" altLang="ja-JP" dirty="0" smtClean="0"/>
          </a:p>
          <a:p>
            <a:pPr marL="0" indent="0">
              <a:buNone/>
            </a:pPr>
            <a:r>
              <a:rPr lang="ja-JP" altLang="en-US" dirty="0" smtClean="0"/>
              <a:t>ここの説明に関しても前回お話したままのご説明ですので、そんな説明してたな～と、思い出しながら聞いてください。</a:t>
            </a:r>
            <a:endParaRPr lang="en-US" altLang="ja-JP" dirty="0" smtClean="0"/>
          </a:p>
          <a:p>
            <a:pPr marL="0" indent="0">
              <a:buNone/>
            </a:pPr>
            <a:endParaRPr lang="en-US" altLang="ja-JP" dirty="0" smtClean="0"/>
          </a:p>
          <a:p>
            <a:pPr marL="0" indent="0">
              <a:buNone/>
            </a:pPr>
            <a:r>
              <a:rPr lang="ja-JP" altLang="en-US" dirty="0" smtClean="0"/>
              <a:t>（読む）</a:t>
            </a:r>
            <a:endParaRPr lang="en-US" altLang="ja-JP" dirty="0" smtClean="0"/>
          </a:p>
          <a:p>
            <a:pPr marL="0" indent="0">
              <a:buNone/>
            </a:pPr>
            <a:endParaRPr lang="en-US" altLang="ja-JP" dirty="0" smtClean="0"/>
          </a:p>
          <a:p>
            <a:pPr marL="0" indent="0">
              <a:buNone/>
            </a:pPr>
            <a:r>
              <a:rPr lang="ja-JP" altLang="en-US" dirty="0" smtClean="0"/>
              <a:t>・</a:t>
            </a:r>
            <a:r>
              <a:rPr lang="ja" altLang="ja-JP" dirty="0" smtClean="0"/>
              <a:t>業務課題</a:t>
            </a:r>
            <a:endParaRPr lang="en-US" altLang="ja" dirty="0" smtClean="0"/>
          </a:p>
          <a:p>
            <a:pPr marL="0" indent="0">
              <a:buNone/>
            </a:pPr>
            <a:r>
              <a:rPr lang="ja-JP" altLang="en-US" dirty="0" smtClean="0"/>
              <a:t>→前任者からこうやって引き継がれたから！という理由で何も考えずにしていた仕事も</a:t>
            </a:r>
            <a:endParaRPr lang="en-US" altLang="ja-JP" dirty="0" smtClean="0"/>
          </a:p>
          <a:p>
            <a:pPr marL="0" indent="0">
              <a:buNone/>
            </a:pPr>
            <a:r>
              <a:rPr lang="ja-JP" altLang="en-US" dirty="0" smtClean="0"/>
              <a:t>冷静になって第三者と話してみるとおかしな仕事をしていたと気付くこともあるかもしれません。</a:t>
            </a:r>
            <a:endParaRPr lang="en-US" altLang="ja-JP" dirty="0" smtClean="0"/>
          </a:p>
          <a:p>
            <a:pPr marL="0" indent="0">
              <a:buNone/>
            </a:pPr>
            <a:endParaRPr lang="en-US" altLang="ja-JP" dirty="0" smtClean="0"/>
          </a:p>
          <a:p>
            <a:pPr marL="0" indent="0">
              <a:buNone/>
            </a:pPr>
            <a:r>
              <a:rPr lang="ja-JP" altLang="en-US" dirty="0" smtClean="0"/>
              <a:t>・自分の業務だけ</a:t>
            </a:r>
            <a:endParaRPr lang="en-US" altLang="ja-JP" dirty="0" smtClean="0"/>
          </a:p>
          <a:p>
            <a:pPr marL="0" indent="0">
              <a:buNone/>
            </a:pPr>
            <a:r>
              <a:rPr lang="ja-JP" altLang="en-US" dirty="0" smtClean="0"/>
              <a:t>→隣同士の係で、何種類も封筒様式を持っていたりしませんか。　</a:t>
            </a:r>
            <a:r>
              <a:rPr lang="en-US" altLang="ja-JP" dirty="0" smtClean="0"/>
              <a:t>※</a:t>
            </a:r>
            <a:r>
              <a:rPr lang="ja-JP" altLang="en-US" dirty="0" smtClean="0"/>
              <a:t>（前にいた市民課がまさにそうでした）</a:t>
            </a:r>
            <a:endParaRPr lang="en-US" altLang="ja-JP" dirty="0" smtClean="0"/>
          </a:p>
          <a:p>
            <a:pPr marL="0" indent="0">
              <a:buNone/>
            </a:pPr>
            <a:r>
              <a:rPr lang="ja-JP" altLang="en-US" dirty="0" smtClean="0"/>
              <a:t>窓あき封筒を使ったり、宛名ラベル使ったり、時に手書きしてみたり。みんなで情報共有してみると意外と改善ポイントは転がっているかもしれません。</a:t>
            </a:r>
            <a:endParaRPr lang="en-US" altLang="ja-JP" dirty="0" smtClean="0"/>
          </a:p>
          <a:p>
            <a:pPr marL="0" indent="0">
              <a:buNone/>
            </a:pPr>
            <a:endParaRPr lang="en-US" altLang="ja-JP" dirty="0" smtClean="0"/>
          </a:p>
          <a:p>
            <a:pPr marL="0" indent="0">
              <a:buNone/>
            </a:pPr>
            <a:r>
              <a:rPr lang="ja-JP" altLang="en-US" dirty="0" smtClean="0"/>
              <a:t>・同じ改善</a:t>
            </a:r>
            <a:endParaRPr lang="en-US" altLang="ja-JP" dirty="0" smtClean="0"/>
          </a:p>
          <a:p>
            <a:pPr marL="0" indent="0">
              <a:buNone/>
            </a:pPr>
            <a:r>
              <a:rPr lang="ja-JP" altLang="en-US" dirty="0" smtClean="0"/>
              <a:t>→</a:t>
            </a:r>
            <a:r>
              <a:rPr lang="en-US" altLang="ja-JP" dirty="0" smtClean="0"/>
              <a:t>1</a:t>
            </a:r>
            <a:r>
              <a:rPr lang="ja-JP" altLang="en-US" dirty="0" err="1" smtClean="0"/>
              <a:t>つの</a:t>
            </a:r>
            <a:r>
              <a:rPr lang="ja-JP" altLang="en-US" dirty="0" smtClean="0"/>
              <a:t>改善が他の業務にも少し形を変えるだけで転用できれば何倍も効果を生むようなこともあるかもしれません。</a:t>
            </a:r>
            <a:endParaRPr lang="en-US" altLang="ja-JP" dirty="0" smtClean="0"/>
          </a:p>
          <a:p>
            <a:pPr marL="0" indent="0">
              <a:buNone/>
            </a:pPr>
            <a:endParaRPr lang="en-US" altLang="ja-JP" dirty="0" smtClean="0"/>
          </a:p>
          <a:p>
            <a:pPr marL="0" indent="0">
              <a:buNone/>
            </a:pPr>
            <a:r>
              <a:rPr lang="ja-JP" altLang="en-US" dirty="0" smtClean="0"/>
              <a:t>・</a:t>
            </a:r>
            <a:r>
              <a:rPr lang="ja" altLang="ja-JP" dirty="0" smtClean="0"/>
              <a:t>市民や事業者の目線</a:t>
            </a:r>
            <a:endParaRPr lang="en-US" altLang="ja" dirty="0" smtClean="0"/>
          </a:p>
          <a:p>
            <a:pPr marL="0" indent="0">
              <a:buNone/>
            </a:pPr>
            <a:r>
              <a:rPr lang="ja-JP" altLang="en-US" dirty="0" smtClean="0"/>
              <a:t>→皆さんお住まいの自治体に何かの手続に行かれた際に、何種類も同じような申請書を書かされていらいらした経験とかありませんか？</a:t>
            </a:r>
            <a:endParaRPr lang="en-US" altLang="ja-JP" dirty="0" smtClean="0"/>
          </a:p>
          <a:p>
            <a:pPr marL="0" indent="0">
              <a:buNone/>
            </a:pPr>
            <a:r>
              <a:rPr lang="ja-JP" altLang="en-US" dirty="0" smtClean="0"/>
              <a:t>しかし、普段は逆に芦屋市民に同じことをしていたりしませんか？</a:t>
            </a:r>
            <a:endParaRPr lang="en-US" altLang="ja-JP" dirty="0" smtClean="0"/>
          </a:p>
          <a:p>
            <a:pPr marL="0" indent="0">
              <a:buNone/>
            </a:pPr>
            <a:endParaRPr dirty="0"/>
          </a:p>
        </p:txBody>
      </p:sp>
    </p:spTree>
    <p:extLst>
      <p:ext uri="{BB962C8B-B14F-4D97-AF65-F5344CB8AC3E}">
        <p14:creationId xmlns:p14="http://schemas.microsoft.com/office/powerpoint/2010/main" val="232321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g1441f16927f_0_299: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4" name="Google Shape;564;g1441f16927f_0_299: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それでは、前回のおさらいはこのあたりにしまして、今回の内容に入っていきたいと思います。</a:t>
            </a:r>
            <a:endParaRPr lang="en-US" altLang="ja-JP" dirty="0" smtClean="0"/>
          </a:p>
          <a:p>
            <a:pPr marL="0" indent="0">
              <a:buNone/>
            </a:pPr>
            <a:endParaRPr lang="en-US" altLang="ja-JP" dirty="0" smtClean="0"/>
          </a:p>
          <a:p>
            <a:pPr marL="0" indent="0">
              <a:buNone/>
            </a:pPr>
            <a:r>
              <a:rPr lang="ja-JP" altLang="en-US" dirty="0" smtClean="0"/>
              <a:t>（読む）</a:t>
            </a:r>
            <a:endParaRPr lang="en-US" altLang="ja-JP" dirty="0" smtClean="0"/>
          </a:p>
          <a:p>
            <a:pPr marL="0" indent="0">
              <a:buNone/>
            </a:pPr>
            <a:r>
              <a:rPr lang="ja-JP" altLang="en-US" dirty="0" smtClean="0"/>
              <a:t>皆さんに宿題で作成いただきました業務フローを印刷し、事前に配布しております。</a:t>
            </a:r>
            <a:endParaRPr lang="en-US" altLang="ja-JP" dirty="0" smtClean="0"/>
          </a:p>
          <a:p>
            <a:pPr marL="0" indent="0">
              <a:buNone/>
            </a:pPr>
            <a:r>
              <a:rPr lang="ja-JP" altLang="en-US" dirty="0" smtClean="0"/>
              <a:t>それを用いながらここから作業をしていきます。</a:t>
            </a:r>
            <a:endParaRPr lang="en-US" altLang="ja-JP" dirty="0" smtClean="0"/>
          </a:p>
        </p:txBody>
      </p:sp>
    </p:spTree>
    <p:extLst>
      <p:ext uri="{BB962C8B-B14F-4D97-AF65-F5344CB8AC3E}">
        <p14:creationId xmlns:p14="http://schemas.microsoft.com/office/powerpoint/2010/main" val="1193667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8"/>
        <p:cNvGrpSpPr/>
        <p:nvPr/>
      </p:nvGrpSpPr>
      <p:grpSpPr>
        <a:xfrm>
          <a:off x="0" y="0"/>
          <a:ext cx="0" cy="0"/>
          <a:chOff x="0" y="0"/>
          <a:chExt cx="0" cy="0"/>
        </a:xfrm>
      </p:grpSpPr>
      <p:sp>
        <p:nvSpPr>
          <p:cNvPr id="569" name="Google Shape;569;g1441f16927f_0_309: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0" name="Google Shape;570;g1441f16927f_0_309: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（上読む）</a:t>
            </a:r>
            <a:endParaRPr lang="en-US" altLang="ja-JP" dirty="0" smtClean="0"/>
          </a:p>
          <a:p>
            <a:pPr marL="0" indent="0">
              <a:buNone/>
            </a:pPr>
            <a:r>
              <a:rPr lang="ja-JP" altLang="en-US" dirty="0" smtClean="0"/>
              <a:t>この手続はどのくらいのスパンで何件程度発生する</a:t>
            </a:r>
            <a:r>
              <a:rPr lang="ja-JP" altLang="en-US" dirty="0" err="1" smtClean="0"/>
              <a:t>です</a:t>
            </a:r>
            <a:r>
              <a:rPr lang="ja-JP" altLang="en-US" dirty="0" smtClean="0"/>
              <a:t>とか、</a:t>
            </a:r>
            <a:endParaRPr lang="en-US" altLang="ja-JP" dirty="0" smtClean="0"/>
          </a:p>
          <a:p>
            <a:pPr marL="0" indent="0">
              <a:buNone/>
            </a:pPr>
            <a:r>
              <a:rPr lang="ja-JP" altLang="en-US" dirty="0" smtClean="0"/>
              <a:t>複雑な業務であるが故に今回のフローには再現しきれていない部分がなかったかですとか</a:t>
            </a:r>
            <a:endParaRPr lang="en-US" altLang="ja-JP" dirty="0" smtClean="0"/>
          </a:p>
          <a:p>
            <a:pPr marL="0" indent="0">
              <a:buNone/>
            </a:pPr>
            <a:r>
              <a:rPr lang="ja-JP" altLang="en-US" dirty="0" smtClean="0"/>
              <a:t>現状の業務フローの問題点について、各自自己分析していただきたいと思います。</a:t>
            </a:r>
            <a:endParaRPr lang="en-US" altLang="ja-JP" dirty="0" smtClean="0"/>
          </a:p>
          <a:p>
            <a:pPr marL="0" indent="0">
              <a:buNone/>
            </a:pPr>
            <a:endParaRPr lang="en-US" altLang="ja-JP" dirty="0" smtClean="0"/>
          </a:p>
          <a:p>
            <a:pPr marL="0" indent="0" defTabSz="952707">
              <a:buNone/>
              <a:defRPr/>
            </a:pPr>
            <a:r>
              <a:rPr lang="ja-JP" altLang="en-US" dirty="0" smtClean="0"/>
              <a:t>（下読む）</a:t>
            </a:r>
            <a:endParaRPr lang="en-US" altLang="ja-JP" dirty="0" smtClean="0"/>
          </a:p>
          <a:p>
            <a:pPr marL="0" indent="0" defTabSz="952707">
              <a:buNone/>
              <a:defRPr/>
            </a:pPr>
            <a:r>
              <a:rPr lang="ja-JP" altLang="en-US" dirty="0" smtClean="0"/>
              <a:t>業務フローは業務改善への足がかりになるものですから、</a:t>
            </a:r>
            <a:endParaRPr lang="en-US" altLang="ja-JP" dirty="0" smtClean="0"/>
          </a:p>
          <a:p>
            <a:pPr marL="0" indent="0">
              <a:buNone/>
            </a:pPr>
            <a:r>
              <a:rPr lang="ja-JP" altLang="en-US" dirty="0" smtClean="0"/>
              <a:t>是非むりむだむら　にも着目して考えてみてください。</a:t>
            </a:r>
            <a:endParaRPr lang="en-US" altLang="ja-JP" dirty="0" smtClean="0"/>
          </a:p>
          <a:p>
            <a:pPr marL="0" indent="0">
              <a:buNone/>
            </a:pPr>
            <a:endParaRPr lang="en-US" altLang="ja-JP" dirty="0" smtClean="0"/>
          </a:p>
          <a:p>
            <a:pPr marL="0" indent="0">
              <a:buNone/>
            </a:pPr>
            <a:r>
              <a:rPr lang="ja-JP" altLang="en-US" dirty="0" smtClean="0"/>
              <a:t>後ほど、他の方の業務フローを確認し、フィードバックしていただきますのでその練習だと思って分析をしてみてください。</a:t>
            </a:r>
            <a:endParaRPr lang="en-US" altLang="ja-JP" dirty="0" smtClean="0"/>
          </a:p>
          <a:p>
            <a:pPr marL="0" indent="0">
              <a:buNone/>
            </a:pPr>
            <a:r>
              <a:rPr lang="ja-JP" altLang="en-US" dirty="0" smtClean="0"/>
              <a:t>付箋を机に配布しておりますので、自己分析して気づいたことは付箋に書いて、業務フローに貼り付けるようにしてください。</a:t>
            </a:r>
            <a:endParaRPr lang="en-US" altLang="ja-JP" dirty="0" smtClean="0"/>
          </a:p>
          <a:p>
            <a:pPr marL="0" indent="0">
              <a:buNone/>
            </a:pPr>
            <a:r>
              <a:rPr lang="ja-JP" altLang="en-US" dirty="0" smtClean="0"/>
              <a:t>ここまでで何をするか分からない方はいらっしゃいませんでしょうか？</a:t>
            </a:r>
            <a:endParaRPr lang="en-US" altLang="ja-JP" dirty="0" smtClean="0"/>
          </a:p>
          <a:p>
            <a:pPr marL="0" indent="0">
              <a:buNone/>
            </a:pPr>
            <a:r>
              <a:rPr lang="ja-JP" altLang="en-US" dirty="0" smtClean="0"/>
              <a:t>それでは、各自自己分析をお願いいたします。</a:t>
            </a:r>
            <a:endParaRPr lang="en-US" altLang="ja-JP" dirty="0" smtClean="0"/>
          </a:p>
          <a:p>
            <a:pPr marL="0" indent="0">
              <a:buNone/>
            </a:pPr>
            <a:endParaRPr lang="en-US" altLang="ja-JP" dirty="0" smtClean="0"/>
          </a:p>
          <a:p>
            <a:pPr marL="0" indent="0">
              <a:buNone/>
            </a:pPr>
            <a:r>
              <a:rPr lang="ja-JP" altLang="en-US" dirty="0" smtClean="0"/>
              <a:t>（★このスライドを映したまま</a:t>
            </a:r>
            <a:r>
              <a:rPr lang="en-US" altLang="ja-JP" dirty="0" smtClean="0"/>
              <a:t>8</a:t>
            </a:r>
            <a:r>
              <a:rPr lang="ja-JP" altLang="en-US" dirty="0" smtClean="0"/>
              <a:t>分ワーク★）時計を映す！！</a:t>
            </a:r>
            <a:r>
              <a:rPr lang="en-US" altLang="ja-JP" dirty="0" smtClean="0"/>
              <a:t>https://timer.onl.jp/</a:t>
            </a:r>
            <a:r>
              <a:rPr lang="ja-JP" altLang="en-US" dirty="0" smtClean="0"/>
              <a:t>とか。</a:t>
            </a:r>
            <a:endParaRPr lang="en-US" altLang="ja-JP" dirty="0" smtClean="0"/>
          </a:p>
          <a:p>
            <a:pPr marL="0" indent="0">
              <a:buNone/>
            </a:pPr>
            <a:endParaRPr dirty="0"/>
          </a:p>
        </p:txBody>
      </p:sp>
    </p:spTree>
    <p:extLst>
      <p:ext uri="{BB962C8B-B14F-4D97-AF65-F5344CB8AC3E}">
        <p14:creationId xmlns:p14="http://schemas.microsoft.com/office/powerpoint/2010/main" val="39514768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1385dff4421_0_11: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2" name="Google Shape;582;g1385dff4421_0_11: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それでは、</a:t>
            </a:r>
            <a:endParaRPr lang="en-US" altLang="ja-JP" dirty="0" smtClean="0"/>
          </a:p>
          <a:p>
            <a:pPr marL="0" indent="0">
              <a:buNone/>
            </a:pPr>
            <a:r>
              <a:rPr lang="ja-JP" altLang="en-US" dirty="0" smtClean="0"/>
              <a:t>隣の人の業務フローを見てフィードバックする練習に移っていきたいと思います。</a:t>
            </a:r>
            <a:endParaRPr lang="en-US" altLang="ja-JP" dirty="0" smtClean="0"/>
          </a:p>
          <a:p>
            <a:pPr marL="0" indent="0">
              <a:buNone/>
            </a:pPr>
            <a:endParaRPr lang="en-US" altLang="ja-JP" dirty="0" smtClean="0"/>
          </a:p>
          <a:p>
            <a:pPr marL="0" indent="0">
              <a:buNone/>
            </a:pPr>
            <a:endParaRPr dirty="0"/>
          </a:p>
        </p:txBody>
      </p:sp>
    </p:spTree>
    <p:extLst>
      <p:ext uri="{BB962C8B-B14F-4D97-AF65-F5344CB8AC3E}">
        <p14:creationId xmlns:p14="http://schemas.microsoft.com/office/powerpoint/2010/main" val="2920616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g1441f16927f_0_472: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9" name="Google Shape;589;g1441f16927f_0_472: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で</a:t>
            </a:r>
            <a:r>
              <a:rPr lang="ja-JP" altLang="en-US" dirty="0" err="1" smtClean="0"/>
              <a:t>ある考えて</a:t>
            </a:r>
            <a:r>
              <a:rPr lang="ja-JP" altLang="en-US" dirty="0" smtClean="0"/>
              <a:t>います。</a:t>
            </a:r>
            <a:endParaRPr dirty="0"/>
          </a:p>
        </p:txBody>
      </p:sp>
    </p:spTree>
    <p:extLst>
      <p:ext uri="{BB962C8B-B14F-4D97-AF65-F5344CB8AC3E}">
        <p14:creationId xmlns:p14="http://schemas.microsoft.com/office/powerpoint/2010/main" val="28294536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14979ab7f65_0_0: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5" name="Google Shape;595;g14979ab7f65_0_0: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ここで、お互いにフィードバックをしていただく前に、大前提に少し触れさせていただきます。</a:t>
            </a:r>
            <a:endParaRPr lang="en-US" altLang="ja-JP" dirty="0" smtClean="0"/>
          </a:p>
          <a:p>
            <a:pPr marL="0" indent="0">
              <a:buNone/>
            </a:pPr>
            <a:r>
              <a:rPr lang="ja-JP" altLang="en-US" dirty="0" smtClean="0"/>
              <a:t>「心理的安全性」というものについてです。</a:t>
            </a:r>
            <a:endParaRPr lang="en-US" altLang="ja-JP" dirty="0" smtClean="0"/>
          </a:p>
          <a:p>
            <a:pPr marL="0" indent="0">
              <a:buNone/>
            </a:pPr>
            <a:endParaRPr lang="en-US" altLang="ja-JP" dirty="0" smtClean="0"/>
          </a:p>
          <a:p>
            <a:pPr marL="0" indent="0">
              <a:buNone/>
            </a:pPr>
            <a:r>
              <a:rPr lang="ja-JP" altLang="en-US" dirty="0" smtClean="0"/>
              <a:t>まずはスライドを読み上げます。</a:t>
            </a:r>
            <a:endParaRPr lang="en-US" altLang="ja-JP" dirty="0" smtClean="0"/>
          </a:p>
          <a:p>
            <a:pPr marL="0" indent="0">
              <a:buNone/>
            </a:pPr>
            <a:r>
              <a:rPr lang="ja-JP" altLang="en-US" dirty="0" smtClean="0"/>
              <a:t>（読む）</a:t>
            </a:r>
            <a:endParaRPr lang="en-US" altLang="ja-JP" dirty="0" smtClean="0"/>
          </a:p>
          <a:p>
            <a:pPr marL="0" indent="0">
              <a:buNone/>
            </a:pPr>
            <a:endParaRPr lang="en-US" dirty="0" smtClean="0"/>
          </a:p>
          <a:p>
            <a:pPr marL="0" indent="0">
              <a:buNone/>
            </a:pPr>
            <a:r>
              <a:rPr lang="ja-JP" altLang="en-US" dirty="0" smtClean="0"/>
              <a:t>要するにお互いが思ったことを言い合える環境が、より生産性を向上させるということです。</a:t>
            </a:r>
            <a:endParaRPr lang="en-US" altLang="ja-JP" dirty="0" smtClean="0"/>
          </a:p>
          <a:p>
            <a:pPr marL="0" indent="0">
              <a:buNone/>
            </a:pPr>
            <a:r>
              <a:rPr lang="ja-JP" altLang="en-US" dirty="0" smtClean="0"/>
              <a:t>皆さんにとって、この場所が心理的安全性の高い場所であればいいと思っております。</a:t>
            </a:r>
            <a:endParaRPr lang="en-US" altLang="ja-JP" dirty="0" smtClean="0"/>
          </a:p>
          <a:p>
            <a:pPr marL="0" indent="0">
              <a:buNone/>
            </a:pPr>
            <a:endParaRPr dirty="0"/>
          </a:p>
        </p:txBody>
      </p:sp>
    </p:spTree>
    <p:extLst>
      <p:ext uri="{BB962C8B-B14F-4D97-AF65-F5344CB8AC3E}">
        <p14:creationId xmlns:p14="http://schemas.microsoft.com/office/powerpoint/2010/main" val="32738502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2"/>
        <p:cNvGrpSpPr/>
        <p:nvPr/>
      </p:nvGrpSpPr>
      <p:grpSpPr>
        <a:xfrm>
          <a:off x="0" y="0"/>
          <a:ext cx="0" cy="0"/>
          <a:chOff x="0" y="0"/>
          <a:chExt cx="0" cy="0"/>
        </a:xfrm>
      </p:grpSpPr>
      <p:sp>
        <p:nvSpPr>
          <p:cNvPr id="613" name="Google Shape;613;g1441f16927f_0_585: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4" name="Google Shape;614;g1441f16927f_0_585: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dirty="0" smtClean="0"/>
          </a:p>
          <a:p>
            <a:pPr marL="0" indent="0">
              <a:buNone/>
            </a:pPr>
            <a:r>
              <a:rPr lang="ja-JP" altLang="en-US" dirty="0" err="1" smtClean="0"/>
              <a:t>勝った負けた</a:t>
            </a:r>
            <a:r>
              <a:rPr lang="ja-JP" altLang="en-US" dirty="0" smtClean="0"/>
              <a:t>、どちらが正しい　を判断する討論ではないということです。</a:t>
            </a:r>
            <a:endParaRPr lang="en-US" altLang="ja-JP" dirty="0" smtClean="0"/>
          </a:p>
          <a:p>
            <a:pPr marL="0" indent="0">
              <a:buNone/>
            </a:pPr>
            <a:r>
              <a:rPr lang="ja-JP" altLang="en-US" dirty="0" smtClean="0"/>
              <a:t>是非こういったところにも意識を配りながらワークを行っていただきたいと思っています。</a:t>
            </a:r>
            <a:endParaRPr lang="en-US" dirty="0" smtClean="0"/>
          </a:p>
        </p:txBody>
      </p:sp>
    </p:spTree>
    <p:extLst>
      <p:ext uri="{BB962C8B-B14F-4D97-AF65-F5344CB8AC3E}">
        <p14:creationId xmlns:p14="http://schemas.microsoft.com/office/powerpoint/2010/main" val="383349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1441f16927f_0_580: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3" name="Google Shape;623;g1441f16927f_0_580: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以上のような前情報を踏まえたうえで、建設的な話し合いをしていきましょう。</a:t>
            </a:r>
            <a:endParaRPr dirty="0"/>
          </a:p>
        </p:txBody>
      </p:sp>
    </p:spTree>
    <p:extLst>
      <p:ext uri="{BB962C8B-B14F-4D97-AF65-F5344CB8AC3E}">
        <p14:creationId xmlns:p14="http://schemas.microsoft.com/office/powerpoint/2010/main" val="3063008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8"/>
        <p:cNvGrpSpPr/>
        <p:nvPr/>
      </p:nvGrpSpPr>
      <p:grpSpPr>
        <a:xfrm>
          <a:off x="0" y="0"/>
          <a:ext cx="0" cy="0"/>
          <a:chOff x="0" y="0"/>
          <a:chExt cx="0" cy="0"/>
        </a:xfrm>
      </p:grpSpPr>
      <p:sp>
        <p:nvSpPr>
          <p:cNvPr id="629" name="Google Shape;629;g1441f16927f_0_624: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0" name="Google Shape;630;g1441f16927f_0_624: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話し合いの方法について触れましたので、次は実際に話し合っていただく内容についてです。</a:t>
            </a:r>
            <a:endParaRPr lang="en-US" altLang="ja-JP" dirty="0" smtClean="0"/>
          </a:p>
          <a:p>
            <a:pPr marL="0" indent="0">
              <a:buNone/>
            </a:pPr>
            <a:endParaRPr lang="en-US" dirty="0" smtClean="0"/>
          </a:p>
          <a:p>
            <a:pPr marL="0" indent="0">
              <a:buNone/>
            </a:pPr>
            <a:r>
              <a:rPr lang="ja-JP" altLang="en-US" dirty="0" smtClean="0"/>
              <a:t>（読む）</a:t>
            </a:r>
            <a:endParaRPr lang="en-US" altLang="ja-JP" dirty="0" smtClean="0"/>
          </a:p>
          <a:p>
            <a:pPr marL="0" indent="0">
              <a:buNone/>
            </a:pPr>
            <a:endParaRPr lang="en-US" altLang="ja-JP" dirty="0" smtClean="0"/>
          </a:p>
          <a:p>
            <a:pPr marL="0" indent="0">
              <a:buNone/>
            </a:pPr>
            <a:r>
              <a:rPr lang="ja-JP" altLang="en-US" dirty="0" smtClean="0"/>
              <a:t>質問をして、「えーっ</a:t>
            </a:r>
            <a:r>
              <a:rPr lang="ja-JP" altLang="en-US" dirty="0" err="1" smtClean="0"/>
              <a:t>と</a:t>
            </a:r>
            <a:r>
              <a:rPr lang="ja-JP" altLang="en-US" dirty="0" smtClean="0"/>
              <a:t>それはたぶんーって言い出したらもうストップするようにしてください。」</a:t>
            </a:r>
            <a:endParaRPr lang="en-US" altLang="ja-JP" dirty="0" smtClean="0"/>
          </a:p>
        </p:txBody>
      </p:sp>
    </p:spTree>
    <p:extLst>
      <p:ext uri="{BB962C8B-B14F-4D97-AF65-F5344CB8AC3E}">
        <p14:creationId xmlns:p14="http://schemas.microsoft.com/office/powerpoint/2010/main" val="19102722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5"/>
        <p:cNvGrpSpPr/>
        <p:nvPr/>
      </p:nvGrpSpPr>
      <p:grpSpPr>
        <a:xfrm>
          <a:off x="0" y="0"/>
          <a:ext cx="0" cy="0"/>
          <a:chOff x="0" y="0"/>
          <a:chExt cx="0" cy="0"/>
        </a:xfrm>
      </p:grpSpPr>
      <p:sp>
        <p:nvSpPr>
          <p:cNvPr id="636" name="Google Shape;636;g1441f16927f_0_672: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7" name="Google Shape;637;g1441f16927f_0_672: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（★配布資料★）</a:t>
            </a:r>
            <a:endParaRPr lang="en-US" altLang="ja-JP" dirty="0" smtClean="0"/>
          </a:p>
          <a:p>
            <a:pPr marL="0" indent="0">
              <a:buNone/>
            </a:pPr>
            <a:r>
              <a:rPr lang="ja-JP" altLang="en-US" dirty="0" smtClean="0"/>
              <a:t>（ペアは先程のアイスブレイクの際のペアで行っていただきます。）</a:t>
            </a:r>
            <a:endParaRPr lang="en-US" dirty="0" smtClean="0"/>
          </a:p>
          <a:p>
            <a:pPr marL="0" indent="0">
              <a:buNone/>
            </a:pPr>
            <a:r>
              <a:rPr lang="ja-JP" altLang="en-US" dirty="0" smtClean="0"/>
              <a:t>（読む）</a:t>
            </a:r>
            <a:endParaRPr lang="en-US" altLang="ja-JP" dirty="0" smtClean="0"/>
          </a:p>
          <a:p>
            <a:pPr marL="0" indent="0">
              <a:buNone/>
            </a:pPr>
            <a:r>
              <a:rPr lang="ja-JP" altLang="en-US" dirty="0" smtClean="0"/>
              <a:t>あくまでも、相手の業務に興味を持って深掘りしながら対話することを心がけてください。</a:t>
            </a:r>
            <a:endParaRPr lang="en-US" altLang="ja-JP" dirty="0" smtClean="0"/>
          </a:p>
          <a:p>
            <a:pPr marL="0" indent="0">
              <a:buNone/>
            </a:pPr>
            <a:r>
              <a:rPr lang="ja-JP" altLang="en-US" dirty="0" smtClean="0"/>
              <a:t>「そんな仕事やってるんですね。すごいですね。その仕事って絶対大変ですよね！とか、他愛もない対話の中で</a:t>
            </a:r>
            <a:endParaRPr lang="en-US" altLang="ja-JP" dirty="0" smtClean="0"/>
          </a:p>
          <a:p>
            <a:pPr marL="0" indent="0">
              <a:buNone/>
            </a:pPr>
            <a:r>
              <a:rPr lang="ja-JP" altLang="en-US" dirty="0" smtClean="0"/>
              <a:t>相手の業務について聞き取りをしていくイメージです。」</a:t>
            </a:r>
            <a:endParaRPr lang="en-US" altLang="ja-JP" dirty="0" smtClean="0"/>
          </a:p>
          <a:p>
            <a:pPr marL="0" indent="0">
              <a:buNone/>
            </a:pPr>
            <a:r>
              <a:rPr lang="ja-JP" altLang="en-US" dirty="0" smtClean="0"/>
              <a:t>ペアの相手にフィードバックを伝える際に、</a:t>
            </a:r>
            <a:endParaRPr lang="en-US" altLang="ja-JP" dirty="0" smtClean="0"/>
          </a:p>
          <a:p>
            <a:pPr marL="0" indent="0">
              <a:buNone/>
            </a:pPr>
            <a:r>
              <a:rPr lang="ja-JP" altLang="en-US" dirty="0" smtClean="0"/>
              <a:t>慣れない者同士で、慣れないワークをしていただきますので言葉に詰まることもあるかと思います。</a:t>
            </a:r>
            <a:endParaRPr lang="en-US" altLang="ja-JP" dirty="0" smtClean="0"/>
          </a:p>
          <a:p>
            <a:pPr marL="0" indent="0">
              <a:buNone/>
            </a:pPr>
            <a:r>
              <a:rPr lang="ja-JP" altLang="en-US" dirty="0" smtClean="0"/>
              <a:t>そういった際には、お手元にも配布しております。</a:t>
            </a:r>
            <a:endParaRPr lang="en-US" altLang="ja-JP" dirty="0" smtClean="0"/>
          </a:p>
          <a:p>
            <a:pPr marL="0" indent="0">
              <a:buNone/>
            </a:pPr>
            <a:r>
              <a:rPr lang="ja-JP" altLang="en-US" dirty="0" smtClean="0"/>
              <a:t>（→次へ）</a:t>
            </a:r>
            <a:endParaRPr dirty="0"/>
          </a:p>
        </p:txBody>
      </p:sp>
    </p:spTree>
    <p:extLst>
      <p:ext uri="{BB962C8B-B14F-4D97-AF65-F5344CB8AC3E}">
        <p14:creationId xmlns:p14="http://schemas.microsoft.com/office/powerpoint/2010/main" val="3357257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3"/>
        <p:cNvGrpSpPr/>
        <p:nvPr/>
      </p:nvGrpSpPr>
      <p:grpSpPr>
        <a:xfrm>
          <a:off x="0" y="0"/>
          <a:ext cx="0" cy="0"/>
          <a:chOff x="0" y="0"/>
          <a:chExt cx="0" cy="0"/>
        </a:xfrm>
      </p:grpSpPr>
      <p:sp>
        <p:nvSpPr>
          <p:cNvPr id="424" name="Google Shape;424;g1441f16927f_0_267: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25" name="Google Shape;425;g1441f16927f_0_267: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まずは、アイスブレイクを通じまして、リラックスしていただきながら、近くの席の方々とコミュニケーションを取っていただきたいと思います。</a:t>
            </a:r>
            <a:endParaRPr dirty="0"/>
          </a:p>
        </p:txBody>
      </p:sp>
    </p:spTree>
    <p:extLst>
      <p:ext uri="{BB962C8B-B14F-4D97-AF65-F5344CB8AC3E}">
        <p14:creationId xmlns:p14="http://schemas.microsoft.com/office/powerpoint/2010/main" val="31415959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1"/>
        <p:cNvGrpSpPr/>
        <p:nvPr/>
      </p:nvGrpSpPr>
      <p:grpSpPr>
        <a:xfrm>
          <a:off x="0" y="0"/>
          <a:ext cx="0" cy="0"/>
          <a:chOff x="0" y="0"/>
          <a:chExt cx="0" cy="0"/>
        </a:xfrm>
      </p:grpSpPr>
      <p:sp>
        <p:nvSpPr>
          <p:cNvPr id="642" name="Google Shape;642;g1441f16927f_0_678: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3" name="Google Shape;643;g1441f16927f_0_678: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（★配布資料★）</a:t>
            </a:r>
            <a:endParaRPr lang="en-US" altLang="ja-JP" dirty="0" smtClean="0"/>
          </a:p>
          <a:p>
            <a:pPr marL="0" indent="0">
              <a:buNone/>
            </a:pPr>
            <a:r>
              <a:rPr lang="ja-JP" altLang="en-US" dirty="0" smtClean="0"/>
              <a:t>こちらのスライドを資料にしてください。</a:t>
            </a:r>
            <a:endParaRPr lang="en-US" altLang="ja-JP" dirty="0" smtClean="0"/>
          </a:p>
          <a:p>
            <a:pPr marL="0" indent="0">
              <a:buNone/>
            </a:pPr>
            <a:r>
              <a:rPr lang="ja-JP" altLang="en-US" dirty="0" smtClean="0"/>
              <a:t>共感・褒める・質問 の３つに分かれており、</a:t>
            </a:r>
            <a:endParaRPr lang="en-US" altLang="ja-JP" dirty="0" smtClean="0"/>
          </a:p>
          <a:p>
            <a:pPr marL="0" indent="0">
              <a:buNone/>
            </a:pPr>
            <a:r>
              <a:rPr lang="ja-JP" altLang="en-US" dirty="0" smtClean="0"/>
              <a:t>いわゆる</a:t>
            </a:r>
            <a:endParaRPr lang="en-US" altLang="ja-JP" dirty="0" smtClean="0"/>
          </a:p>
          <a:p>
            <a:pPr marL="0" indent="0">
              <a:buNone/>
            </a:pPr>
            <a:r>
              <a:rPr lang="ja-JP" altLang="en-US" dirty="0" smtClean="0"/>
              <a:t>「共感」であれば・・・　　　</a:t>
            </a:r>
            <a:r>
              <a:rPr lang="ja-JP" altLang="en-US" dirty="0" err="1" smtClean="0"/>
              <a:t>あ</a:t>
            </a:r>
            <a:r>
              <a:rPr lang="ja-JP" altLang="en-US" dirty="0" smtClean="0"/>
              <a:t>～そうです</a:t>
            </a:r>
            <a:r>
              <a:rPr lang="ja-JP" altLang="en-US" dirty="0" err="1" smtClean="0"/>
              <a:t>よね</a:t>
            </a:r>
            <a:r>
              <a:rPr lang="ja-JP" altLang="en-US" dirty="0" smtClean="0"/>
              <a:t>的な</a:t>
            </a:r>
            <a:endParaRPr lang="en-US" altLang="ja-JP" dirty="0" smtClean="0"/>
          </a:p>
          <a:p>
            <a:pPr marL="0" indent="0">
              <a:buNone/>
            </a:pPr>
            <a:r>
              <a:rPr lang="ja-JP" altLang="en-US" dirty="0" smtClean="0"/>
              <a:t>「相手を褒めたいのであれば」・・・　　○○がすごいですね的な</a:t>
            </a:r>
            <a:endParaRPr lang="en-US" altLang="ja-JP" dirty="0" smtClean="0"/>
          </a:p>
          <a:p>
            <a:pPr marL="0" indent="0">
              <a:buNone/>
            </a:pPr>
            <a:r>
              <a:rPr lang="ja-JP" altLang="en-US" dirty="0" smtClean="0"/>
              <a:t>「質問したいのであれば」・・・　　　それはどういうことですか的な</a:t>
            </a:r>
            <a:endParaRPr lang="en-US" altLang="ja-JP" dirty="0" smtClean="0"/>
          </a:p>
          <a:p>
            <a:pPr marL="0" indent="0">
              <a:buNone/>
            </a:pPr>
            <a:r>
              <a:rPr lang="ja-JP" altLang="en-US" dirty="0" smtClean="0"/>
              <a:t>みたいな感じで使ってみてください。もちろんこれがなくとも円滑に対話ができている場合は特に見ていただく必要はありません。</a:t>
            </a:r>
            <a:endParaRPr lang="en-US" altLang="ja-JP" dirty="0" smtClean="0"/>
          </a:p>
        </p:txBody>
      </p:sp>
    </p:spTree>
    <p:extLst>
      <p:ext uri="{BB962C8B-B14F-4D97-AF65-F5344CB8AC3E}">
        <p14:creationId xmlns:p14="http://schemas.microsoft.com/office/powerpoint/2010/main" val="2399184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g1441f16927f_0_483: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9" name="Google Shape;649;g1441f16927f_0_483: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（★配布資料★）</a:t>
            </a:r>
            <a:endParaRPr lang="en-US" dirty="0" smtClean="0"/>
          </a:p>
          <a:p>
            <a:pPr marL="0" indent="0">
              <a:buNone/>
            </a:pPr>
            <a:r>
              <a:rPr lang="ja-JP" altLang="en-US" dirty="0" smtClean="0"/>
              <a:t>また、フィードバック内で考えられる質問を次のように列挙しております。</a:t>
            </a:r>
            <a:endParaRPr lang="en-US" altLang="ja-JP" dirty="0" smtClean="0"/>
          </a:p>
          <a:p>
            <a:pPr marL="0" indent="0">
              <a:buNone/>
            </a:pPr>
            <a:r>
              <a:rPr lang="ja-JP" altLang="en-US" dirty="0" smtClean="0"/>
              <a:t>ペアでの会話の際に参考にしていただければと思います。</a:t>
            </a:r>
            <a:endParaRPr lang="en-US" altLang="ja-JP" dirty="0" smtClean="0"/>
          </a:p>
          <a:p>
            <a:pPr marL="0" indent="0">
              <a:buNone/>
            </a:pPr>
            <a:r>
              <a:rPr lang="ja-JP" altLang="en-US" dirty="0" smtClean="0"/>
              <a:t>（読む）</a:t>
            </a:r>
            <a:endParaRPr lang="en-US" altLang="ja-JP" dirty="0" smtClean="0"/>
          </a:p>
          <a:p>
            <a:pPr marL="0" indent="0">
              <a:buNone/>
            </a:pPr>
            <a:r>
              <a:rPr lang="ja-JP" altLang="en-US" dirty="0" smtClean="0"/>
              <a:t>赤字の部分は分かりやすく業務改善に直結するいい視点かと思いますので、特に着目するようにしてください。</a:t>
            </a:r>
            <a:endParaRPr lang="en-US" altLang="ja-JP" dirty="0" smtClean="0"/>
          </a:p>
          <a:p>
            <a:pPr marL="0" indent="0">
              <a:buNone/>
            </a:pPr>
            <a:endParaRPr lang="en-US" dirty="0" smtClean="0"/>
          </a:p>
          <a:p>
            <a:pPr marL="0" indent="0">
              <a:buNone/>
            </a:pPr>
            <a:r>
              <a:rPr lang="ja-JP" altLang="en-US" dirty="0" smtClean="0"/>
              <a:t>・そもそもその仕事は、なぜそうやっているのか？</a:t>
            </a:r>
            <a:endParaRPr lang="en-US" altLang="ja-JP" dirty="0" smtClean="0"/>
          </a:p>
          <a:p>
            <a:pPr marL="0" indent="0">
              <a:buNone/>
            </a:pPr>
            <a:r>
              <a:rPr lang="ja-JP" altLang="en-US" dirty="0" smtClean="0"/>
              <a:t>→取り組んでいる人はそのやり方しかないと盲目になりがちな面もあると思います。</a:t>
            </a:r>
            <a:endParaRPr lang="en-US" altLang="ja-JP" dirty="0" smtClean="0"/>
          </a:p>
          <a:p>
            <a:pPr marL="0" indent="0">
              <a:buNone/>
            </a:pPr>
            <a:r>
              <a:rPr lang="ja-JP" altLang="en-US" dirty="0" smtClean="0"/>
              <a:t>・違う人が同じような作業をしてないか？</a:t>
            </a:r>
            <a:endParaRPr lang="en-US" altLang="ja-JP" dirty="0" smtClean="0"/>
          </a:p>
          <a:p>
            <a:pPr marL="0" indent="0">
              <a:buNone/>
            </a:pPr>
            <a:r>
              <a:rPr lang="ja-JP" altLang="en-US" dirty="0" smtClean="0"/>
              <a:t>→他の仕事とまとめられませんか　ですとか</a:t>
            </a:r>
            <a:endParaRPr lang="en-US" altLang="ja-JP" dirty="0" smtClean="0"/>
          </a:p>
          <a:p>
            <a:pPr marL="0" indent="0">
              <a:buNone/>
            </a:pPr>
            <a:endParaRPr lang="en-US" dirty="0" smtClean="0"/>
          </a:p>
          <a:p>
            <a:pPr marL="0" indent="0">
              <a:buNone/>
            </a:pPr>
            <a:r>
              <a:rPr lang="ja-JP" altLang="en-US" dirty="0" smtClean="0"/>
              <a:t>（ここでストップしてワークに入る。時計を表示する。）</a:t>
            </a:r>
            <a:endParaRPr dirty="0"/>
          </a:p>
        </p:txBody>
      </p:sp>
    </p:spTree>
    <p:extLst>
      <p:ext uri="{BB962C8B-B14F-4D97-AF65-F5344CB8AC3E}">
        <p14:creationId xmlns:p14="http://schemas.microsoft.com/office/powerpoint/2010/main" val="21924069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1"/>
        <p:cNvGrpSpPr/>
        <p:nvPr/>
      </p:nvGrpSpPr>
      <p:grpSpPr>
        <a:xfrm>
          <a:off x="0" y="0"/>
          <a:ext cx="0" cy="0"/>
          <a:chOff x="0" y="0"/>
          <a:chExt cx="0" cy="0"/>
        </a:xfrm>
      </p:grpSpPr>
      <p:sp>
        <p:nvSpPr>
          <p:cNvPr id="662" name="Google Shape;662;g14979ab7f65_0_17: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3" name="Google Shape;663;g14979ab7f65_0_17: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ということで、今までのワークの中で各自の業務フローの中での課題の洗い出しをしていただけた段階かと思います。</a:t>
            </a:r>
            <a:endParaRPr lang="en-US" altLang="ja-JP" dirty="0" smtClean="0"/>
          </a:p>
          <a:p>
            <a:pPr marL="0" indent="0">
              <a:buNone/>
            </a:pPr>
            <a:r>
              <a:rPr lang="ja-JP" altLang="en-US" dirty="0" smtClean="0"/>
              <a:t>次に、その課題を改善していくための検討を行っていくにあたり、改善のアイデアについて確認していきたいと思います。</a:t>
            </a:r>
            <a:endParaRPr dirty="0"/>
          </a:p>
        </p:txBody>
      </p:sp>
    </p:spTree>
    <p:extLst>
      <p:ext uri="{BB962C8B-B14F-4D97-AF65-F5344CB8AC3E}">
        <p14:creationId xmlns:p14="http://schemas.microsoft.com/office/powerpoint/2010/main" val="28213825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7"/>
        <p:cNvGrpSpPr/>
        <p:nvPr/>
      </p:nvGrpSpPr>
      <p:grpSpPr>
        <a:xfrm>
          <a:off x="0" y="0"/>
          <a:ext cx="0" cy="0"/>
          <a:chOff x="0" y="0"/>
          <a:chExt cx="0" cy="0"/>
        </a:xfrm>
      </p:grpSpPr>
      <p:sp>
        <p:nvSpPr>
          <p:cNvPr id="668" name="Google Shape;668;g1441f16927f_0_453: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9" name="Google Shape;669;g1441f16927f_0_453: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左側の矢印は効果の大きい順です。</a:t>
            </a:r>
            <a:endParaRPr lang="en-US" altLang="ja-JP" dirty="0" smtClean="0"/>
          </a:p>
          <a:p>
            <a:pPr marL="0" indent="0">
              <a:buNone/>
            </a:pPr>
            <a:r>
              <a:rPr lang="ja-JP" altLang="en-US" dirty="0" smtClean="0"/>
              <a:t>実際にはなくそうと思ってなくせる業務は少ないと思いますので、</a:t>
            </a:r>
            <a:endParaRPr lang="en-US" altLang="ja-JP" dirty="0" smtClean="0"/>
          </a:p>
          <a:p>
            <a:pPr marL="0" indent="0">
              <a:buNone/>
            </a:pPr>
            <a:r>
              <a:rPr lang="ja-JP" altLang="en-US" dirty="0" smtClean="0"/>
              <a:t>矢印と逆方向に検討を行うことが多いのかもしれません。</a:t>
            </a:r>
            <a:endParaRPr dirty="0"/>
          </a:p>
        </p:txBody>
      </p:sp>
    </p:spTree>
    <p:extLst>
      <p:ext uri="{BB962C8B-B14F-4D97-AF65-F5344CB8AC3E}">
        <p14:creationId xmlns:p14="http://schemas.microsoft.com/office/powerpoint/2010/main" val="3905806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3"/>
        <p:cNvGrpSpPr/>
        <p:nvPr/>
      </p:nvGrpSpPr>
      <p:grpSpPr>
        <a:xfrm>
          <a:off x="0" y="0"/>
          <a:ext cx="0" cy="0"/>
          <a:chOff x="0" y="0"/>
          <a:chExt cx="0" cy="0"/>
        </a:xfrm>
      </p:grpSpPr>
      <p:sp>
        <p:nvSpPr>
          <p:cNvPr id="684" name="Google Shape;684;g1441f16927f_0_322:notes"/>
          <p:cNvSpPr txBox="1">
            <a:spLocks noGrp="1"/>
          </p:cNvSpPr>
          <p:nvPr>
            <p:ph type="body" idx="1"/>
          </p:nvPr>
        </p:nvSpPr>
        <p:spPr>
          <a:xfrm>
            <a:off x="677069" y="4765735"/>
            <a:ext cx="5416550" cy="3899400"/>
          </a:xfrm>
          <a:prstGeom prst="rect">
            <a:avLst/>
          </a:prstGeom>
        </p:spPr>
        <p:txBody>
          <a:bodyPr spcFirstLastPara="1" wrap="square" lIns="95255" tIns="95255" rIns="95255" bIns="95255" anchor="t" anchorCtr="0">
            <a:noAutofit/>
          </a:bodyPr>
          <a:lstStyle/>
          <a:p>
            <a:pPr marL="0" indent="0">
              <a:buNone/>
            </a:pPr>
            <a:r>
              <a:rPr lang="ja-JP" altLang="en-US" dirty="0" smtClean="0"/>
              <a:t>（さらっと読む程度）</a:t>
            </a:r>
            <a:endParaRPr dirty="0"/>
          </a:p>
        </p:txBody>
      </p:sp>
      <p:sp>
        <p:nvSpPr>
          <p:cNvPr id="685" name="Google Shape;685;g1441f16927f_0_322:notes"/>
          <p:cNvSpPr>
            <a:spLocks noGrp="1" noRot="1" noChangeAspect="1"/>
          </p:cNvSpPr>
          <p:nvPr>
            <p:ph type="sldImg" idx="2"/>
          </p:nvPr>
        </p:nvSpPr>
        <p:spPr>
          <a:xfrm>
            <a:off x="415925" y="1238250"/>
            <a:ext cx="5940425" cy="3341688"/>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71343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g1441f16927f_0_304: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3" name="Google Shape;723;g1441f16927f_0_304: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業務改善した結果、市民サービスが劣化していたら意味がありません。</a:t>
            </a:r>
            <a:endParaRPr dirty="0"/>
          </a:p>
        </p:txBody>
      </p:sp>
    </p:spTree>
    <p:extLst>
      <p:ext uri="{BB962C8B-B14F-4D97-AF65-F5344CB8AC3E}">
        <p14:creationId xmlns:p14="http://schemas.microsoft.com/office/powerpoint/2010/main" val="6238731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8"/>
        <p:cNvGrpSpPr/>
        <p:nvPr/>
      </p:nvGrpSpPr>
      <p:grpSpPr>
        <a:xfrm>
          <a:off x="0" y="0"/>
          <a:ext cx="0" cy="0"/>
          <a:chOff x="0" y="0"/>
          <a:chExt cx="0" cy="0"/>
        </a:xfrm>
      </p:grpSpPr>
      <p:sp>
        <p:nvSpPr>
          <p:cNvPr id="729" name="Google Shape;729;g1385dff4421_0_0: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0" name="Google Shape;730;g1385dff4421_0_0: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（読む）についてご説明いたします。</a:t>
            </a:r>
            <a:endParaRPr lang="en-US" altLang="ja-JP" dirty="0" smtClean="0"/>
          </a:p>
        </p:txBody>
      </p:sp>
    </p:spTree>
    <p:extLst>
      <p:ext uri="{BB962C8B-B14F-4D97-AF65-F5344CB8AC3E}">
        <p14:creationId xmlns:p14="http://schemas.microsoft.com/office/powerpoint/2010/main" val="15205056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g1385dff4421_0_24: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7" name="Google Shape;737;g1385dff4421_0_24: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en-US" altLang="ja-JP" dirty="0" smtClean="0"/>
              <a:t>12</a:t>
            </a:r>
            <a:r>
              <a:rPr lang="ja-JP" altLang="en-US" dirty="0" smtClean="0"/>
              <a:t>か条ですので</a:t>
            </a:r>
            <a:r>
              <a:rPr lang="en-US" altLang="ja-JP" dirty="0" smtClean="0"/>
              <a:t>12</a:t>
            </a:r>
            <a:r>
              <a:rPr lang="ja-JP" altLang="en-US" dirty="0" smtClean="0"/>
              <a:t>文ありまして、</a:t>
            </a:r>
            <a:endParaRPr lang="en-US" altLang="ja-JP" dirty="0" smtClean="0"/>
          </a:p>
          <a:p>
            <a:pPr marL="0" indent="0">
              <a:buNone/>
            </a:pPr>
            <a:r>
              <a:rPr lang="ja-JP" altLang="en-US" dirty="0" smtClean="0"/>
              <a:t>これは、デジタルガバメント推進標準ガイドライン解説書という</a:t>
            </a:r>
          </a:p>
          <a:p>
            <a:pPr marL="0" indent="0">
              <a:buNone/>
            </a:pPr>
            <a:r>
              <a:rPr lang="ja-JP" altLang="en-US" dirty="0" smtClean="0"/>
              <a:t>内閣官房情報通信技術総合戦略室が作成したものの中の、</a:t>
            </a:r>
          </a:p>
          <a:p>
            <a:pPr marL="0" indent="0">
              <a:buNone/>
            </a:pPr>
            <a:r>
              <a:rPr lang="ja-JP" altLang="en-US" dirty="0" smtClean="0"/>
              <a:t>「心構えと視点」という最初のところに記載されているものです。</a:t>
            </a:r>
            <a:endParaRPr lang="en-US" altLang="ja-JP" dirty="0" smtClean="0"/>
          </a:p>
          <a:p>
            <a:pPr marL="0" indent="0">
              <a:buNone/>
            </a:pPr>
            <a:r>
              <a:rPr lang="ja-JP" altLang="en-US" dirty="0" smtClean="0"/>
              <a:t>（読む）</a:t>
            </a:r>
            <a:endParaRPr lang="en-US" altLang="ja-JP" dirty="0" smtClean="0"/>
          </a:p>
          <a:p>
            <a:pPr marL="0" indent="0">
              <a:buNone/>
            </a:pPr>
            <a:r>
              <a:rPr lang="en-US" altLang="ja-JP" dirty="0" smtClean="0"/>
              <a:t>※</a:t>
            </a:r>
            <a:r>
              <a:rPr lang="ja-JP" altLang="en-US" dirty="0" smtClean="0"/>
              <a:t>（個人的には、</a:t>
            </a:r>
            <a:r>
              <a:rPr lang="en-US" altLang="ja-JP" dirty="0" smtClean="0"/>
              <a:t>【</a:t>
            </a:r>
            <a:r>
              <a:rPr lang="ja-JP" altLang="en-US" dirty="0" smtClean="0"/>
              <a:t>第五条のサービスはシンプルにする</a:t>
            </a:r>
            <a:r>
              <a:rPr lang="en-US" altLang="ja-JP" dirty="0" smtClean="0"/>
              <a:t>】</a:t>
            </a:r>
            <a:r>
              <a:rPr lang="ja-JP" altLang="en-US" dirty="0" smtClean="0"/>
              <a:t>の中の</a:t>
            </a:r>
            <a:r>
              <a:rPr lang="en-US" altLang="ja-JP" dirty="0" smtClean="0"/>
              <a:t>【</a:t>
            </a:r>
            <a:r>
              <a:rPr lang="ja-JP" altLang="en-US" dirty="0" smtClean="0"/>
              <a:t>シンプルにする</a:t>
            </a:r>
            <a:r>
              <a:rPr lang="en-US" altLang="ja-JP" dirty="0" smtClean="0"/>
              <a:t>】</a:t>
            </a:r>
            <a:r>
              <a:rPr lang="ja-JP" altLang="en-US" dirty="0" err="1" smtClean="0"/>
              <a:t>って</a:t>
            </a:r>
            <a:r>
              <a:rPr lang="ja-JP" altLang="en-US" dirty="0" smtClean="0"/>
              <a:t>いう部分を大事に考えています。）</a:t>
            </a:r>
            <a:endParaRPr lang="en-US" altLang="ja-JP" dirty="0" smtClean="0"/>
          </a:p>
          <a:p>
            <a:pPr marL="0" indent="0">
              <a:buNone/>
            </a:pPr>
            <a:r>
              <a:rPr lang="ja-JP" altLang="en-US" dirty="0" smtClean="0"/>
              <a:t>課内業務とかで</a:t>
            </a:r>
            <a:r>
              <a:rPr lang="en-US" altLang="ja-JP" dirty="0" smtClean="0"/>
              <a:t>Excel</a:t>
            </a:r>
            <a:r>
              <a:rPr lang="ja-JP" altLang="en-US" dirty="0" smtClean="0"/>
              <a:t>作成されたりする機会は皆さんあると思うのですが、現在の業務に合わせて、あまりに作りこんでしまうと、制度が少し変わっただけで使えないものになります。</a:t>
            </a:r>
            <a:endParaRPr lang="en-US" altLang="ja-JP" dirty="0" smtClean="0"/>
          </a:p>
          <a:p>
            <a:pPr marL="0" indent="0">
              <a:buNone/>
            </a:pPr>
            <a:r>
              <a:rPr lang="en-US" altLang="ja-JP" dirty="0" smtClean="0"/>
              <a:t>※</a:t>
            </a:r>
            <a:r>
              <a:rPr lang="ja-JP" altLang="en-US" dirty="0" smtClean="0"/>
              <a:t>（市民課在籍時代に誰が作ったか分からない</a:t>
            </a:r>
            <a:r>
              <a:rPr lang="en-US" altLang="ja-JP" dirty="0" smtClean="0"/>
              <a:t>Excel</a:t>
            </a:r>
            <a:r>
              <a:rPr lang="ja-JP" altLang="en-US" dirty="0" smtClean="0"/>
              <a:t>をたくさん修正してきましたので、すごくそのあたりを大事に考えています。）</a:t>
            </a:r>
            <a:endParaRPr lang="en-US" altLang="ja-JP" dirty="0" smtClean="0"/>
          </a:p>
          <a:p>
            <a:pPr marL="0" indent="0">
              <a:buNone/>
            </a:pPr>
            <a:r>
              <a:rPr lang="ja-JP" altLang="en-US" dirty="0" smtClean="0"/>
              <a:t>（この研修とは関係ないのですが、何か作られる際には必ず他人がそれを修正することも想定してマニュアルとかも一緒に作成するようにすれば、誰かの役にたつと思います。）</a:t>
            </a:r>
            <a:endParaRPr lang="en-US" altLang="ja-JP" dirty="0" smtClean="0"/>
          </a:p>
          <a:p>
            <a:pPr marL="0" indent="0">
              <a:buNone/>
            </a:pPr>
            <a:endParaRPr lang="en-US" altLang="ja-JP" dirty="0" smtClean="0"/>
          </a:p>
          <a:p>
            <a:pPr marL="0" indent="0">
              <a:buNone/>
            </a:pPr>
            <a:r>
              <a:rPr lang="ja-JP" altLang="en-US" dirty="0" smtClean="0"/>
              <a:t>是非この中から皆さんにとってのお気に入りを探してみてください。</a:t>
            </a:r>
            <a:endParaRPr lang="en-US" altLang="ja-JP" dirty="0" smtClean="0"/>
          </a:p>
          <a:p>
            <a:pPr marL="0" indent="0">
              <a:buNone/>
            </a:pPr>
            <a:endParaRPr dirty="0"/>
          </a:p>
        </p:txBody>
      </p:sp>
    </p:spTree>
    <p:extLst>
      <p:ext uri="{BB962C8B-B14F-4D97-AF65-F5344CB8AC3E}">
        <p14:creationId xmlns:p14="http://schemas.microsoft.com/office/powerpoint/2010/main" val="7987635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2" name="Google Shape;772;g14979ab7f65_0_32: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3" name="Google Shape;773;g14979ab7f65_0_32: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p>
          <a:p>
            <a:pPr marL="0" indent="0">
              <a:buNone/>
            </a:pPr>
            <a:r>
              <a:rPr lang="ja-JP" altLang="en-US" dirty="0" smtClean="0"/>
              <a:t>お手元には</a:t>
            </a:r>
            <a:r>
              <a:rPr lang="en-US" altLang="ja-JP" dirty="0" smtClean="0"/>
              <a:t>,</a:t>
            </a:r>
            <a:r>
              <a:rPr lang="ja-JP" altLang="en-US" dirty="0" smtClean="0"/>
              <a:t>先程投影しておりました改善のアイデアに関する資料を３種類</a:t>
            </a:r>
            <a:endParaRPr lang="en-US" altLang="ja-JP" dirty="0" smtClean="0"/>
          </a:p>
          <a:p>
            <a:pPr marL="0" indent="0">
              <a:buNone/>
            </a:pPr>
            <a:r>
              <a:rPr lang="ja-JP" altLang="en-US" dirty="0" smtClean="0"/>
              <a:t>・業務を見直すための</a:t>
            </a:r>
            <a:r>
              <a:rPr lang="en-US" altLang="ja-JP" dirty="0" smtClean="0"/>
              <a:t>ECRS</a:t>
            </a:r>
            <a:r>
              <a:rPr lang="ja-JP" altLang="en-US" dirty="0" smtClean="0"/>
              <a:t>原則</a:t>
            </a:r>
            <a:endParaRPr lang="en-US" altLang="ja-JP" dirty="0" smtClean="0"/>
          </a:p>
          <a:p>
            <a:pPr marL="0" indent="0">
              <a:buNone/>
            </a:pPr>
            <a:r>
              <a:rPr lang="ja-JP" altLang="en-US" dirty="0" smtClean="0"/>
              <a:t>・</a:t>
            </a:r>
            <a:r>
              <a:rPr lang="ja" altLang="ja-JP" dirty="0" smtClean="0"/>
              <a:t>効率を上げる際の考え</a:t>
            </a:r>
            <a:endParaRPr lang="en-US" altLang="ja" dirty="0" smtClean="0"/>
          </a:p>
          <a:p>
            <a:pPr marL="0" indent="0">
              <a:buNone/>
            </a:pPr>
            <a:r>
              <a:rPr lang="ja-JP" altLang="en-US" dirty="0" smtClean="0"/>
              <a:t>・</a:t>
            </a:r>
            <a:r>
              <a:rPr lang="ja" altLang="ja-JP" sz="1200" dirty="0"/>
              <a:t>サービス設計12箇条</a:t>
            </a:r>
            <a:endParaRPr lang="en-US" altLang="ja" dirty="0" smtClean="0"/>
          </a:p>
          <a:p>
            <a:pPr marL="0" indent="0">
              <a:buNone/>
            </a:pPr>
            <a:r>
              <a:rPr lang="ja-JP" altLang="en-US" dirty="0" smtClean="0"/>
              <a:t>を配布しておりますので、そちらも参考にしていただきながら、</a:t>
            </a:r>
            <a:endParaRPr lang="en-US" altLang="ja-JP" dirty="0" smtClean="0"/>
          </a:p>
          <a:p>
            <a:pPr marL="0" indent="0">
              <a:buNone/>
            </a:pPr>
            <a:r>
              <a:rPr lang="ja-JP" altLang="en-US" dirty="0" smtClean="0"/>
              <a:t>宿題の業務フローへの改善ポイントについてお互いでアドバイスをする時間を取らせていただきます。</a:t>
            </a:r>
            <a:endParaRPr lang="en-US" altLang="ja-JP" dirty="0" smtClean="0"/>
          </a:p>
          <a:p>
            <a:pPr marL="0" indent="0">
              <a:buNone/>
            </a:pPr>
            <a:endParaRPr lang="en-US" altLang="ja-JP" dirty="0" smtClean="0"/>
          </a:p>
          <a:p>
            <a:pPr marL="0" indent="0">
              <a:buNone/>
            </a:pPr>
            <a:r>
              <a:rPr lang="ja-JP" altLang="en-US" dirty="0" smtClean="0"/>
              <a:t>なにか不明点はございませんか？</a:t>
            </a:r>
            <a:endParaRPr lang="en-US" altLang="ja-JP" dirty="0" smtClean="0"/>
          </a:p>
          <a:p>
            <a:pPr marL="0" indent="0">
              <a:buNone/>
            </a:pPr>
            <a:r>
              <a:rPr lang="ja-JP" altLang="en-US" dirty="0" smtClean="0"/>
              <a:t>それでは始めてください。</a:t>
            </a:r>
            <a:endParaRPr lang="en-US" altLang="ja-JP" dirty="0" smtClean="0"/>
          </a:p>
        </p:txBody>
      </p:sp>
    </p:spTree>
    <p:extLst>
      <p:ext uri="{BB962C8B-B14F-4D97-AF65-F5344CB8AC3E}">
        <p14:creationId xmlns:p14="http://schemas.microsoft.com/office/powerpoint/2010/main" val="8102920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14979ab7f65_0_37: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14979ab7f65_0_37: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endParaRPr dirty="0"/>
          </a:p>
        </p:txBody>
      </p:sp>
    </p:spTree>
    <p:extLst>
      <p:ext uri="{BB962C8B-B14F-4D97-AF65-F5344CB8AC3E}">
        <p14:creationId xmlns:p14="http://schemas.microsoft.com/office/powerpoint/2010/main" val="901697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g1441f16927f_0_534: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1" name="Google Shape;431;g1441f16927f_0_534: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altLang="ja-JP" dirty="0" smtClean="0"/>
          </a:p>
          <a:p>
            <a:pPr marL="0" indent="0">
              <a:buNone/>
            </a:pPr>
            <a:r>
              <a:rPr lang="ja-JP" altLang="en-US" dirty="0" smtClean="0"/>
              <a:t>お手元に課題と</a:t>
            </a:r>
            <a:r>
              <a:rPr lang="en-US" altLang="ja-JP" dirty="0" smtClean="0"/>
              <a:t>A4</a:t>
            </a:r>
            <a:r>
              <a:rPr lang="ja-JP" altLang="en-US" dirty="0" smtClean="0"/>
              <a:t>の白紙を配布しておりますので、ご確認お願いいたします。</a:t>
            </a:r>
            <a:endParaRPr lang="en-US" altLang="ja-JP" dirty="0" smtClean="0"/>
          </a:p>
          <a:p>
            <a:pPr marL="0" indent="0">
              <a:buNone/>
            </a:pPr>
            <a:r>
              <a:rPr lang="ja-JP" altLang="en-US" dirty="0" smtClean="0"/>
              <a:t>業務フローの作り方ってどうだったかなという方のために、前回の業務フローのサンプルを一緒に配布しておりますので</a:t>
            </a:r>
            <a:endParaRPr lang="en-US" altLang="ja-JP" dirty="0" smtClean="0"/>
          </a:p>
          <a:p>
            <a:pPr marL="0" indent="0">
              <a:buNone/>
            </a:pPr>
            <a:r>
              <a:rPr lang="ja-JP" altLang="en-US" dirty="0" smtClean="0"/>
              <a:t>ご確認いただきながらカレーの作り方のフローを作成してみてください。</a:t>
            </a:r>
            <a:endParaRPr lang="en-US" altLang="ja-JP" dirty="0" smtClean="0"/>
          </a:p>
          <a:p>
            <a:pPr marL="0" indent="0">
              <a:buNone/>
            </a:pPr>
            <a:r>
              <a:rPr lang="ja-JP" altLang="en-US" dirty="0" smtClean="0"/>
              <a:t>サンプルでは登場人物が複数人いますが、簡単に作成いただくために、登場人物は、自分</a:t>
            </a:r>
            <a:r>
              <a:rPr lang="en-US" altLang="ja-JP" dirty="0" smtClean="0"/>
              <a:t>1</a:t>
            </a:r>
            <a:r>
              <a:rPr lang="ja-JP" altLang="en-US" dirty="0" smtClean="0"/>
              <a:t>人でやってみてください。</a:t>
            </a:r>
            <a:endParaRPr lang="en-US" altLang="ja-JP" dirty="0" smtClean="0"/>
          </a:p>
          <a:p>
            <a:pPr marL="0" indent="0">
              <a:buNone/>
            </a:pPr>
            <a:r>
              <a:rPr lang="ja-JP" altLang="en-US" dirty="0" smtClean="0"/>
              <a:t>ここまでで何かわからないことはありませんか？</a:t>
            </a:r>
            <a:endParaRPr lang="en-US" altLang="ja-JP" dirty="0" smtClean="0"/>
          </a:p>
          <a:p>
            <a:pPr marL="0" indent="0">
              <a:buNone/>
            </a:pPr>
            <a:endParaRPr lang="en-US" altLang="ja-JP" dirty="0" smtClean="0"/>
          </a:p>
          <a:p>
            <a:pPr marL="0" indent="0">
              <a:buNone/>
            </a:pPr>
            <a:r>
              <a:rPr lang="ja-JP" altLang="en-US" dirty="0" smtClean="0"/>
              <a:t>まずはスタートとゴールを頭の中で思い浮かべてから取り掛かってください。</a:t>
            </a:r>
            <a:endParaRPr lang="en-US" altLang="ja-JP" dirty="0" smtClean="0"/>
          </a:p>
          <a:p>
            <a:pPr marL="0" indent="0">
              <a:buNone/>
            </a:pPr>
            <a:r>
              <a:rPr lang="ja-JP" altLang="en-US" dirty="0" smtClean="0"/>
              <a:t>（スタートは、具材を買う？スーパーに出かける？具材を切る？ゴールは、煮込み終わって完成？配膳までして完成？）</a:t>
            </a:r>
            <a:endParaRPr lang="en-US" altLang="ja-JP" dirty="0" smtClean="0"/>
          </a:p>
          <a:p>
            <a:pPr marL="0" indent="0">
              <a:buNone/>
            </a:pPr>
            <a:endParaRPr lang="en-US" altLang="ja-JP" dirty="0" smtClean="0"/>
          </a:p>
          <a:p>
            <a:pPr marL="0" indent="0">
              <a:buNone/>
            </a:pPr>
            <a:r>
              <a:rPr lang="ja-JP" altLang="en-US" dirty="0" smtClean="0"/>
              <a:t>（ここで５分間停止）</a:t>
            </a:r>
            <a:endParaRPr lang="en-US" altLang="ja-JP" dirty="0" smtClean="0"/>
          </a:p>
          <a:p>
            <a:pPr marL="0" indent="0">
              <a:buNone/>
            </a:pPr>
            <a:endParaRPr lang="en-US" altLang="ja-JP" dirty="0" smtClean="0"/>
          </a:p>
        </p:txBody>
      </p:sp>
    </p:spTree>
    <p:extLst>
      <p:ext uri="{BB962C8B-B14F-4D97-AF65-F5344CB8AC3E}">
        <p14:creationId xmlns:p14="http://schemas.microsoft.com/office/powerpoint/2010/main" val="6869860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1441f16927f_0_277: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1441f16927f_0_277: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本日のまとめとして覚えて帰っていただきたい１つ目は、</a:t>
            </a:r>
          </a:p>
          <a:p>
            <a:pPr marL="0" indent="0">
              <a:buNone/>
            </a:pPr>
            <a:r>
              <a:rPr lang="ja-JP" altLang="en-US" dirty="0" smtClean="0"/>
              <a:t>「</a:t>
            </a:r>
            <a:r>
              <a:rPr lang="ja-JP" altLang="en-US" sz="1200" dirty="0"/>
              <a:t>業務フローとは、業務を俯瞰して、みんなで再設計するための手法です。</a:t>
            </a:r>
            <a:r>
              <a:rPr lang="ja-JP" altLang="en-US" dirty="0" smtClean="0"/>
              <a:t>」というところです。</a:t>
            </a:r>
          </a:p>
          <a:p>
            <a:pPr marL="0" indent="0">
              <a:buNone/>
            </a:pPr>
            <a:endParaRPr lang="en-US" altLang="ja-JP" dirty="0" smtClean="0"/>
          </a:p>
          <a:p>
            <a:pPr marL="0" indent="0">
              <a:buNone/>
            </a:pPr>
            <a:r>
              <a:rPr lang="ja-JP" altLang="en-US" dirty="0" smtClean="0"/>
              <a:t>業務フローは業務の過程を記載するので、</a:t>
            </a:r>
            <a:r>
              <a:rPr lang="ja-JP" altLang="en-US" dirty="0"/>
              <a:t>引き継ぎ</a:t>
            </a:r>
            <a:r>
              <a:rPr lang="ja-JP" altLang="en-US" dirty="0" smtClean="0"/>
              <a:t>書とかにも入れ込んでいただくといいと思いますが、</a:t>
            </a:r>
            <a:endParaRPr lang="en-US" altLang="ja-JP" dirty="0" smtClean="0"/>
          </a:p>
          <a:p>
            <a:pPr marL="0" indent="0">
              <a:buNone/>
            </a:pPr>
            <a:r>
              <a:rPr lang="ja-JP" altLang="en-US" dirty="0" smtClean="0"/>
              <a:t>普段から作成することで、業務の見直しのきっかけになると思いますので、</a:t>
            </a:r>
            <a:endParaRPr lang="en-US" altLang="ja-JP" dirty="0" smtClean="0"/>
          </a:p>
          <a:p>
            <a:pPr marL="0" indent="0">
              <a:buNone/>
            </a:pPr>
            <a:r>
              <a:rPr lang="ja-JP" altLang="en-US" dirty="0" smtClean="0"/>
              <a:t>今後有効活用いただければ嬉しく思っております。</a:t>
            </a:r>
            <a:endParaRPr lang="en-US" altLang="ja-JP" dirty="0" smtClean="0"/>
          </a:p>
        </p:txBody>
      </p:sp>
    </p:spTree>
    <p:extLst>
      <p:ext uri="{BB962C8B-B14F-4D97-AF65-F5344CB8AC3E}">
        <p14:creationId xmlns:p14="http://schemas.microsoft.com/office/powerpoint/2010/main" val="5046153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3"/>
        <p:cNvGrpSpPr/>
        <p:nvPr/>
      </p:nvGrpSpPr>
      <p:grpSpPr>
        <a:xfrm>
          <a:off x="0" y="0"/>
          <a:ext cx="0" cy="0"/>
          <a:chOff x="0" y="0"/>
          <a:chExt cx="0" cy="0"/>
        </a:xfrm>
      </p:grpSpPr>
      <p:sp>
        <p:nvSpPr>
          <p:cNvPr id="594" name="Google Shape;594;g14979ab7f65_0_0: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5" name="Google Shape;595;g14979ab7f65_0_0: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defTabSz="879287">
              <a:buNone/>
              <a:defRPr/>
            </a:pPr>
            <a:r>
              <a:rPr lang="ja-JP" altLang="en-US" dirty="0" smtClean="0"/>
              <a:t>続いて</a:t>
            </a:r>
            <a:r>
              <a:rPr lang="en-US" altLang="ja-JP" dirty="0" smtClean="0"/>
              <a:t>2</a:t>
            </a:r>
            <a:r>
              <a:rPr lang="ja-JP" altLang="en-US" dirty="0" smtClean="0"/>
              <a:t>つ目は、「心理的安全性」についてです。</a:t>
            </a:r>
            <a:endParaRPr lang="en-US" altLang="ja-JP" dirty="0" smtClean="0"/>
          </a:p>
          <a:p>
            <a:pPr marL="0" indent="0" defTabSz="879287">
              <a:buNone/>
              <a:defRPr/>
            </a:pPr>
            <a:r>
              <a:rPr lang="ja-JP" altLang="en-US" dirty="0" smtClean="0"/>
              <a:t>この研修もきっかけにしていただきながら、市役所全体で心理的安全性の高い職場を目指していきましょう。</a:t>
            </a:r>
          </a:p>
          <a:p>
            <a:pPr marL="0" indent="0">
              <a:buNone/>
            </a:pPr>
            <a:endParaRPr lang="en-US" dirty="0" smtClean="0"/>
          </a:p>
        </p:txBody>
      </p:sp>
    </p:spTree>
    <p:extLst>
      <p:ext uri="{BB962C8B-B14F-4D97-AF65-F5344CB8AC3E}">
        <p14:creationId xmlns:p14="http://schemas.microsoft.com/office/powerpoint/2010/main" val="30381999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g1441f16927f_0_819: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9" name="Google Shape;779;g1441f16927f_0_819: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今日の感想について、何人かに聞きたいと思っています。</a:t>
            </a:r>
            <a:endParaRPr lang="en-US" altLang="ja-JP" dirty="0" smtClean="0"/>
          </a:p>
          <a:p>
            <a:pPr marL="0" indent="0">
              <a:buNone/>
            </a:pPr>
            <a:r>
              <a:rPr lang="ja-JP" altLang="en-US" dirty="0" smtClean="0"/>
              <a:t>お隣のペアの方と</a:t>
            </a:r>
            <a:r>
              <a:rPr lang="en-US" altLang="ja-JP" dirty="0" smtClean="0"/>
              <a:t>2</a:t>
            </a:r>
            <a:r>
              <a:rPr lang="ja-JP" altLang="en-US" dirty="0" smtClean="0"/>
              <a:t>分間、今日の感想について話し合っていただけますでしょうか。</a:t>
            </a:r>
            <a:endParaRPr lang="en-US" altLang="ja-JP" dirty="0" smtClean="0"/>
          </a:p>
          <a:p>
            <a:pPr marL="0" indent="0">
              <a:buNone/>
            </a:pPr>
            <a:endParaRPr lang="en-US" dirty="0" smtClean="0"/>
          </a:p>
          <a:p>
            <a:pPr marL="0" indent="0">
              <a:buNone/>
            </a:pPr>
            <a:r>
              <a:rPr lang="ja-JP" altLang="en-US" dirty="0" smtClean="0"/>
              <a:t>全員あてる！</a:t>
            </a:r>
            <a:endParaRPr lang="en-US" altLang="ja-JP" dirty="0" smtClean="0"/>
          </a:p>
          <a:p>
            <a:pPr marL="0" indent="0">
              <a:buNone/>
            </a:pPr>
            <a:r>
              <a:rPr lang="en-US" altLang="ja-JP" dirty="0" smtClean="0"/>
              <a:t>30</a:t>
            </a:r>
            <a:r>
              <a:rPr lang="ja-JP" altLang="en-US" dirty="0" smtClean="0"/>
              <a:t>秒</a:t>
            </a:r>
            <a:r>
              <a:rPr lang="en-US" altLang="ja-JP" dirty="0" smtClean="0"/>
              <a:t>×7</a:t>
            </a:r>
            <a:r>
              <a:rPr lang="ja-JP" altLang="en-US" dirty="0" smtClean="0"/>
              <a:t>人⇒</a:t>
            </a:r>
            <a:r>
              <a:rPr lang="en-US" altLang="ja-JP" dirty="0" smtClean="0"/>
              <a:t>4</a:t>
            </a:r>
            <a:r>
              <a:rPr lang="ja-JP" altLang="en-US" dirty="0" smtClean="0"/>
              <a:t>分</a:t>
            </a:r>
            <a:endParaRPr dirty="0"/>
          </a:p>
        </p:txBody>
      </p:sp>
    </p:spTree>
    <p:extLst>
      <p:ext uri="{BB962C8B-B14F-4D97-AF65-F5344CB8AC3E}">
        <p14:creationId xmlns:p14="http://schemas.microsoft.com/office/powerpoint/2010/main" val="423304464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ja-JP" altLang="en-US" dirty="0" smtClean="0"/>
              <a:t>（終了）</a:t>
            </a: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ja-JP" altLang="en-US" dirty="0" smtClean="0"/>
              <a:t>以上で本日の研修は終了になります。</a:t>
            </a: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ja-JP" altLang="en-US" dirty="0" smtClean="0"/>
              <a:t>皆さんには、受講者アンケートに御協力いただきたいと思っております。</a:t>
            </a: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ja-JP" altLang="en-US" dirty="0" smtClean="0"/>
              <a:t>改めてメールにて依頼させていただきますので、よろしくお願いいたします。</a:t>
            </a: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ja-JP" altLang="en-US" dirty="0" smtClean="0"/>
              <a:t>重ねてのお願いになりますが、次回以降も残り３回研修がございますので、不参加で御回答いただいている方もご都合がつきましたら是非ご参加お願いいたします。</a:t>
            </a: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endParaRPr lang="en-US" altLang="ja-JP" dirty="0" smtClean="0"/>
          </a:p>
          <a:p>
            <a:pPr marL="15875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ja-JP" altLang="en-US" dirty="0" smtClean="0"/>
              <a:t>次回は、</a:t>
            </a:r>
            <a:r>
              <a:rPr lang="en-US" altLang="ja-JP" dirty="0" smtClean="0"/>
              <a:t>※</a:t>
            </a:r>
            <a:r>
              <a:rPr lang="ja-JP" altLang="en-US" dirty="0" smtClean="0"/>
              <a:t>（</a:t>
            </a:r>
            <a:r>
              <a:rPr lang="en-US" altLang="ja-JP" dirty="0" smtClean="0"/>
              <a:t>10/19</a:t>
            </a:r>
            <a:r>
              <a:rPr lang="ja-JP" altLang="en-US" dirty="0" smtClean="0"/>
              <a:t>）「利用者調査入門」内容は、相手から答えてほしいことを聞き取るインタビュー手法に関する内容です。</a:t>
            </a:r>
            <a:endParaRPr lang="en-US" altLang="ja-JP" dirty="0" smtClean="0"/>
          </a:p>
        </p:txBody>
      </p:sp>
    </p:spTree>
    <p:extLst>
      <p:ext uri="{BB962C8B-B14F-4D97-AF65-F5344CB8AC3E}">
        <p14:creationId xmlns:p14="http://schemas.microsoft.com/office/powerpoint/2010/main" val="2310100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7"/>
        <p:cNvGrpSpPr/>
        <p:nvPr/>
      </p:nvGrpSpPr>
      <p:grpSpPr>
        <a:xfrm>
          <a:off x="0" y="0"/>
          <a:ext cx="0" cy="0"/>
          <a:chOff x="0" y="0"/>
          <a:chExt cx="0" cy="0"/>
        </a:xfrm>
      </p:grpSpPr>
      <p:sp>
        <p:nvSpPr>
          <p:cNvPr id="438" name="Google Shape;438;g144dbc4f2ae_0_200: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39" name="Google Shape;439;g144dbc4f2ae_0_200: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altLang="ja" dirty="0" smtClean="0"/>
          </a:p>
          <a:p>
            <a:pPr marL="0" indent="0">
              <a:buNone/>
            </a:pPr>
            <a:r>
              <a:rPr lang="ja-JP" altLang="en-US" dirty="0"/>
              <a:t>こうやって業務フローを作るにあたって業務を細分化して並び替えたりすることは、</a:t>
            </a:r>
            <a:endParaRPr lang="en-US" altLang="ja-JP" dirty="0"/>
          </a:p>
          <a:p>
            <a:pPr marL="0" indent="0">
              <a:buNone/>
            </a:pPr>
            <a:r>
              <a:rPr lang="en-US" altLang="ja-JP" dirty="0"/>
              <a:t>Excel</a:t>
            </a:r>
            <a:r>
              <a:rPr lang="ja-JP" altLang="en-US" dirty="0"/>
              <a:t>でいうところのマクロ、いわゆるプログラミングを組む作業に似ていたりもします。</a:t>
            </a:r>
            <a:endParaRPr lang="en-US" altLang="ja" dirty="0" smtClean="0"/>
          </a:p>
          <a:p>
            <a:pPr marL="0" indent="0">
              <a:buNone/>
            </a:pPr>
            <a:r>
              <a:rPr lang="ja-JP" altLang="en-US" dirty="0" smtClean="0"/>
              <a:t>いかに無駄のないフローを作成できるかという能力は、そのままプログラミング能力に匹敵すると個人的に思ったりもします。</a:t>
            </a:r>
            <a:endParaRPr lang="en-US" altLang="ja" dirty="0" smtClean="0"/>
          </a:p>
          <a:p>
            <a:pPr marL="0" indent="0">
              <a:buNone/>
            </a:pPr>
            <a:r>
              <a:rPr lang="ja-JP" altLang="en-US" dirty="0" smtClean="0"/>
              <a:t>スタートとゴールは同じでも、できるだけ無駄のないすっきりしたフローの作成を心がけるようにしてください。</a:t>
            </a:r>
            <a:endParaRPr lang="en-US" altLang="ja" dirty="0" smtClean="0"/>
          </a:p>
          <a:p>
            <a:pPr marL="0" indent="0">
              <a:buNone/>
            </a:pPr>
            <a:endParaRPr lang="en-US" altLang="ja" dirty="0" smtClean="0"/>
          </a:p>
          <a:p>
            <a:pPr marL="0" indent="0">
              <a:buNone/>
            </a:pPr>
            <a:r>
              <a:rPr lang="ja" dirty="0" smtClean="0"/>
              <a:t>https</a:t>
            </a:r>
            <a:r>
              <a:rPr lang="ja" dirty="0"/>
              <a:t>://apec.aichi-c.ed.jp/kyouka/jouho/study/2021/kokaken/R01/R01groupB.pdf</a:t>
            </a:r>
            <a:endParaRPr dirty="0"/>
          </a:p>
        </p:txBody>
      </p:sp>
    </p:spTree>
    <p:extLst>
      <p:ext uri="{BB962C8B-B14F-4D97-AF65-F5344CB8AC3E}">
        <p14:creationId xmlns:p14="http://schemas.microsoft.com/office/powerpoint/2010/main" val="27491098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g1441f16927f_0_272: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4" name="Google Shape;494;g1441f16927f_0_272: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それでは今回の内容に入る前に、</a:t>
            </a:r>
            <a:endParaRPr lang="en-US" altLang="ja-JP" dirty="0" smtClean="0"/>
          </a:p>
          <a:p>
            <a:pPr marL="0" indent="0">
              <a:buNone/>
            </a:pPr>
            <a:r>
              <a:rPr lang="ja-JP" altLang="en-US" dirty="0" smtClean="0"/>
              <a:t>前回のおさらいをしていきたいと思います。</a:t>
            </a:r>
            <a:endParaRPr dirty="0"/>
          </a:p>
        </p:txBody>
      </p:sp>
    </p:spTree>
    <p:extLst>
      <p:ext uri="{BB962C8B-B14F-4D97-AF65-F5344CB8AC3E}">
        <p14:creationId xmlns:p14="http://schemas.microsoft.com/office/powerpoint/2010/main" val="6555246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8"/>
        <p:cNvGrpSpPr/>
        <p:nvPr/>
      </p:nvGrpSpPr>
      <p:grpSpPr>
        <a:xfrm>
          <a:off x="0" y="0"/>
          <a:ext cx="0" cy="0"/>
          <a:chOff x="0" y="0"/>
          <a:chExt cx="0" cy="0"/>
        </a:xfrm>
      </p:grpSpPr>
      <p:sp>
        <p:nvSpPr>
          <p:cNvPr id="499" name="Google Shape;499;g1441f16927f_0_294: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0" name="Google Shape;500;g1441f16927f_0_294: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dirty="0"/>
          </a:p>
        </p:txBody>
      </p:sp>
    </p:spTree>
    <p:extLst>
      <p:ext uri="{BB962C8B-B14F-4D97-AF65-F5344CB8AC3E}">
        <p14:creationId xmlns:p14="http://schemas.microsoft.com/office/powerpoint/2010/main" val="35811524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4"/>
        <p:cNvGrpSpPr/>
        <p:nvPr/>
      </p:nvGrpSpPr>
      <p:grpSpPr>
        <a:xfrm>
          <a:off x="0" y="0"/>
          <a:ext cx="0" cy="0"/>
          <a:chOff x="0" y="0"/>
          <a:chExt cx="0" cy="0"/>
        </a:xfrm>
      </p:grpSpPr>
      <p:sp>
        <p:nvSpPr>
          <p:cNvPr id="505" name="Google Shape;505;g1441f16927f_0_277: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6" name="Google Shape;506;g1441f16927f_0_277: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（読む）</a:t>
            </a:r>
            <a:endParaRPr lang="en-US" dirty="0" smtClean="0"/>
          </a:p>
          <a:p>
            <a:pPr marL="0" indent="0">
              <a:buNone/>
            </a:pPr>
            <a:r>
              <a:rPr lang="ja-JP" altLang="en-US" dirty="0" smtClean="0"/>
              <a:t>前回の研修の中では、中々分かりにくかったかもしれませんが、今ではなんとなく言葉の全体像が</a:t>
            </a:r>
            <a:endParaRPr lang="en-US" altLang="ja-JP" dirty="0" smtClean="0"/>
          </a:p>
          <a:p>
            <a:pPr marL="0" indent="0">
              <a:buNone/>
            </a:pPr>
            <a:r>
              <a:rPr lang="ja-JP" altLang="en-US" dirty="0" smtClean="0"/>
              <a:t>見えてきている頃かなと思います。</a:t>
            </a:r>
            <a:endParaRPr dirty="0"/>
          </a:p>
        </p:txBody>
      </p:sp>
    </p:spTree>
    <p:extLst>
      <p:ext uri="{BB962C8B-B14F-4D97-AF65-F5344CB8AC3E}">
        <p14:creationId xmlns:p14="http://schemas.microsoft.com/office/powerpoint/2010/main" val="16173413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Google Shape;511;g1441f16927f_0_501: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2" name="Google Shape;512;g1441f16927f_0_501: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業務フローとは、フローチャートに要素がいくつか加わったものを指しています。</a:t>
            </a:r>
            <a:endParaRPr lang="en-US" altLang="ja-JP" dirty="0" smtClean="0"/>
          </a:p>
          <a:p>
            <a:pPr marL="0" indent="0">
              <a:buNone/>
            </a:pPr>
            <a:endParaRPr lang="en-US" altLang="ja-JP" dirty="0" smtClean="0"/>
          </a:p>
          <a:p>
            <a:pPr marL="0" indent="0">
              <a:buNone/>
            </a:pPr>
            <a:r>
              <a:rPr lang="ja-JP" altLang="en-US" dirty="0" smtClean="0"/>
              <a:t>スライドの左側のイラストは、簡単なフローチャートを示しています。</a:t>
            </a:r>
            <a:endParaRPr lang="en-US" altLang="ja-JP" dirty="0" smtClean="0"/>
          </a:p>
          <a:p>
            <a:pPr marL="0" indent="0">
              <a:buNone/>
            </a:pPr>
            <a:r>
              <a:rPr lang="ja-JP" altLang="en-US" dirty="0" smtClean="0"/>
              <a:t>開始から終了までの流れを示しており、今回でいえば、</a:t>
            </a:r>
            <a:r>
              <a:rPr lang="en-US" altLang="ja-JP" dirty="0" smtClean="0"/>
              <a:t>【</a:t>
            </a:r>
            <a:r>
              <a:rPr lang="ja-JP" altLang="en-US" dirty="0" smtClean="0"/>
              <a:t>商品を選んで在庫があれば購入する</a:t>
            </a:r>
            <a:r>
              <a:rPr lang="en-US" altLang="ja-JP" dirty="0" smtClean="0"/>
              <a:t>】</a:t>
            </a:r>
            <a:r>
              <a:rPr lang="ja-JP" altLang="en-US" dirty="0" smtClean="0"/>
              <a:t>という流れを示したものです。</a:t>
            </a:r>
            <a:endParaRPr lang="en-US" altLang="ja-JP" dirty="0" smtClean="0"/>
          </a:p>
          <a:p>
            <a:pPr marL="0" indent="0">
              <a:buNone/>
            </a:pPr>
            <a:endParaRPr lang="en-US" altLang="ja-JP" dirty="0" smtClean="0"/>
          </a:p>
          <a:p>
            <a:pPr marL="0" indent="0">
              <a:buNone/>
            </a:pPr>
            <a:r>
              <a:rPr lang="ja-JP" altLang="en-US" dirty="0" smtClean="0"/>
              <a:t>そのフローチャートにいくつかの要素が加わったものが「業務フロー」です。</a:t>
            </a:r>
          </a:p>
          <a:p>
            <a:pPr marL="0" indent="0">
              <a:buNone/>
            </a:pPr>
            <a:endParaRPr lang="ja-JP" altLang="en-US" dirty="0" smtClean="0"/>
          </a:p>
          <a:p>
            <a:pPr marL="0" indent="0">
              <a:buNone/>
            </a:pPr>
            <a:r>
              <a:rPr lang="ja-JP" altLang="en-US" dirty="0" smtClean="0"/>
              <a:t>追加する要素としては、</a:t>
            </a:r>
            <a:endParaRPr lang="en-US" altLang="ja-JP" dirty="0" smtClean="0"/>
          </a:p>
          <a:p>
            <a:pPr marL="0" indent="0">
              <a:buNone/>
            </a:pPr>
            <a:r>
              <a:rPr lang="ja-JP" altLang="en-US" dirty="0" smtClean="0"/>
              <a:t>・作業する人　・作業工程　・使っているシステムやツール　です。</a:t>
            </a:r>
            <a:endParaRPr lang="en-US" altLang="ja-JP" dirty="0" smtClean="0"/>
          </a:p>
          <a:p>
            <a:pPr marL="0" indent="0">
              <a:buNone/>
            </a:pPr>
            <a:endParaRPr lang="ja-JP" altLang="en-US" dirty="0" smtClean="0"/>
          </a:p>
          <a:p>
            <a:pPr marL="0" indent="0">
              <a:buNone/>
            </a:pPr>
            <a:r>
              <a:rPr lang="ja-JP" altLang="en-US" dirty="0" smtClean="0"/>
              <a:t>誰が何を使って、どれに何をする？みたいなと</a:t>
            </a:r>
            <a:r>
              <a:rPr lang="ja-JP" altLang="en-US" dirty="0" err="1" smtClean="0"/>
              <a:t>ころだと</a:t>
            </a:r>
            <a:r>
              <a:rPr lang="ja-JP" altLang="en-US" dirty="0" smtClean="0"/>
              <a:t>思ってください。</a:t>
            </a:r>
          </a:p>
        </p:txBody>
      </p:sp>
    </p:spTree>
    <p:extLst>
      <p:ext uri="{BB962C8B-B14F-4D97-AF65-F5344CB8AC3E}">
        <p14:creationId xmlns:p14="http://schemas.microsoft.com/office/powerpoint/2010/main" val="30320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fe1072c81b_0_1:notes"/>
          <p:cNvSpPr>
            <a:spLocks noGrp="1" noRot="1" noChangeAspect="1"/>
          </p:cNvSpPr>
          <p:nvPr>
            <p:ph type="sldImg" idx="2"/>
          </p:nvPr>
        </p:nvSpPr>
        <p:spPr>
          <a:xfrm>
            <a:off x="85725" y="742950"/>
            <a:ext cx="6599238" cy="3713163"/>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fe1072c81b_0_1:notes"/>
          <p:cNvSpPr txBox="1">
            <a:spLocks noGrp="1"/>
          </p:cNvSpPr>
          <p:nvPr>
            <p:ph type="body" idx="1"/>
          </p:nvPr>
        </p:nvSpPr>
        <p:spPr>
          <a:xfrm>
            <a:off x="677069" y="4703842"/>
            <a:ext cx="5416550" cy="4456271"/>
          </a:xfrm>
          <a:prstGeom prst="rect">
            <a:avLst/>
          </a:prstGeom>
        </p:spPr>
        <p:txBody>
          <a:bodyPr spcFirstLastPara="1" wrap="square" lIns="95255" tIns="95255" rIns="95255" bIns="95255" anchor="t" anchorCtr="0">
            <a:noAutofit/>
          </a:bodyPr>
          <a:lstStyle/>
          <a:p>
            <a:pPr marL="0" indent="0">
              <a:buNone/>
            </a:pPr>
            <a:r>
              <a:rPr lang="ja-JP" altLang="en-US" dirty="0" smtClean="0"/>
              <a:t>こちらが給付金申請に関する業務フローのイメージ図です。</a:t>
            </a:r>
            <a:endParaRPr lang="en-US" altLang="ja-JP" dirty="0" smtClean="0"/>
          </a:p>
          <a:p>
            <a:pPr marL="0" indent="0">
              <a:buNone/>
            </a:pPr>
            <a:r>
              <a:rPr lang="ja-JP" altLang="en-US" dirty="0" smtClean="0"/>
              <a:t>フローチャートに</a:t>
            </a: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a:t>
            </a:r>
            <a:r>
              <a:rPr lang="ja-JP" altLang="en-US" dirty="0" smtClean="0">
                <a:solidFill>
                  <a:srgbClr val="FF0000"/>
                </a:solidFill>
                <a:latin typeface="ＭＳ Ｐゴシック" panose="020B0600070205080204" pitchFamily="50" charset="-128"/>
                <a:ea typeface="ＭＳ Ｐゴシック" panose="020B0600070205080204" pitchFamily="50" charset="-128"/>
                <a:cs typeface="HiraMaruProN-W4"/>
                <a:sym typeface="HiraMaruProN-W4"/>
              </a:rPr>
              <a:t>作業する人●作業工程●使っているシステムやツールが追加されているものになっています。</a:t>
            </a:r>
            <a:endParaRPr lang="en-US" altLang="ja-JP" dirty="0" smtClean="0">
              <a:solidFill>
                <a:srgbClr val="FF0000"/>
              </a:solidFill>
              <a:latin typeface="ＭＳ Ｐゴシック" panose="020B0600070205080204" pitchFamily="50" charset="-128"/>
              <a:ea typeface="ＭＳ Ｐゴシック" panose="020B0600070205080204" pitchFamily="50" charset="-128"/>
              <a:cs typeface="HiraMaruProN-W4"/>
              <a:sym typeface="HiraMaruProN-W4"/>
            </a:endParaRPr>
          </a:p>
          <a:p>
            <a:pPr marL="0" indent="0">
              <a:buNone/>
            </a:pP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前回の研修から散々ご覧いただいた業務フローだと思いますので、</a:t>
            </a: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軽く概要の説明だけさせていただきます。</a:t>
            </a: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・スイムレーン（誰が主語なのか）</a:t>
            </a: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・条件分岐</a:t>
            </a: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・緑がアナログデータ</a:t>
            </a:r>
            <a:endParaRPr lang="en-US" altLang="ja-JP" dirty="0" smtClean="0">
              <a:solidFill>
                <a:srgbClr val="FF0000"/>
              </a:solidFill>
              <a:latin typeface="ＭＳ Ｐゴシック" panose="020B0600070205080204" pitchFamily="50" charset="-128"/>
              <a:ea typeface="ＭＳ Ｐゴシック" panose="020B0600070205080204" pitchFamily="50" charset="-128"/>
              <a:sym typeface="HiraMaruProN-W4"/>
            </a:endParaRPr>
          </a:p>
          <a:p>
            <a:pPr marL="0" indent="0">
              <a:buNone/>
            </a:pPr>
            <a:r>
              <a:rPr lang="ja-JP" altLang="en-US" dirty="0" smtClean="0">
                <a:solidFill>
                  <a:srgbClr val="FF0000"/>
                </a:solidFill>
                <a:latin typeface="ＭＳ Ｐゴシック" panose="020B0600070205080204" pitchFamily="50" charset="-128"/>
                <a:ea typeface="ＭＳ Ｐゴシック" panose="020B0600070205080204" pitchFamily="50" charset="-128"/>
                <a:sym typeface="HiraMaruProN-W4"/>
              </a:rPr>
              <a:t>・青がシステム入力等のデジタルデータを示す</a:t>
            </a:r>
            <a:endParaRPr lang="en-US" altLang="ja-JP" dirty="0" smtClean="0"/>
          </a:p>
        </p:txBody>
      </p:sp>
    </p:spTree>
    <p:extLst>
      <p:ext uri="{BB962C8B-B14F-4D97-AF65-F5344CB8AC3E}">
        <p14:creationId xmlns:p14="http://schemas.microsoft.com/office/powerpoint/2010/main" val="1291454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4J_テンプレ"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311708" y="635375"/>
            <a:ext cx="8520600" cy="20526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13" name="Google Shape;13;p2"/>
          <p:cNvSpPr txBox="1">
            <a:spLocks noGrp="1"/>
          </p:cNvSpPr>
          <p:nvPr>
            <p:ph type="subTitle" idx="1"/>
          </p:nvPr>
        </p:nvSpPr>
        <p:spPr>
          <a:xfrm>
            <a:off x="311700" y="3410725"/>
            <a:ext cx="8520600" cy="7926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SzPts val="2800"/>
              <a:buNone/>
              <a:defRPr sz="2800"/>
            </a:lvl1pPr>
            <a:lvl2pPr lvl="1" algn="r" rtl="0">
              <a:lnSpc>
                <a:spcPct val="100000"/>
              </a:lnSpc>
              <a:spcBef>
                <a:spcPts val="0"/>
              </a:spcBef>
              <a:spcAft>
                <a:spcPts val="0"/>
              </a:spcAft>
              <a:buSzPts val="2800"/>
              <a:buNone/>
              <a:defRPr sz="2800"/>
            </a:lvl2pPr>
            <a:lvl3pPr lvl="2" algn="r" rtl="0">
              <a:lnSpc>
                <a:spcPct val="100000"/>
              </a:lnSpc>
              <a:spcBef>
                <a:spcPts val="0"/>
              </a:spcBef>
              <a:spcAft>
                <a:spcPts val="0"/>
              </a:spcAft>
              <a:buSzPts val="2800"/>
              <a:buNone/>
              <a:defRPr sz="2800"/>
            </a:lvl3pPr>
            <a:lvl4pPr lvl="3" algn="r" rtl="0">
              <a:lnSpc>
                <a:spcPct val="100000"/>
              </a:lnSpc>
              <a:spcBef>
                <a:spcPts val="0"/>
              </a:spcBef>
              <a:spcAft>
                <a:spcPts val="0"/>
              </a:spcAft>
              <a:buSzPts val="2800"/>
              <a:buNone/>
              <a:defRPr sz="2800"/>
            </a:lvl4pPr>
            <a:lvl5pPr lvl="4" algn="r" rtl="0">
              <a:lnSpc>
                <a:spcPct val="100000"/>
              </a:lnSpc>
              <a:spcBef>
                <a:spcPts val="0"/>
              </a:spcBef>
              <a:spcAft>
                <a:spcPts val="0"/>
              </a:spcAft>
              <a:buSzPts val="2800"/>
              <a:buNone/>
              <a:defRPr sz="2800"/>
            </a:lvl5pPr>
            <a:lvl6pPr lvl="5" algn="r" rtl="0">
              <a:lnSpc>
                <a:spcPct val="100000"/>
              </a:lnSpc>
              <a:spcBef>
                <a:spcPts val="0"/>
              </a:spcBef>
              <a:spcAft>
                <a:spcPts val="0"/>
              </a:spcAft>
              <a:buSzPts val="2800"/>
              <a:buNone/>
              <a:defRPr sz="2800"/>
            </a:lvl6pPr>
            <a:lvl7pPr lvl="6" algn="r" rtl="0">
              <a:lnSpc>
                <a:spcPct val="100000"/>
              </a:lnSpc>
              <a:spcBef>
                <a:spcPts val="0"/>
              </a:spcBef>
              <a:spcAft>
                <a:spcPts val="0"/>
              </a:spcAft>
              <a:buSzPts val="2800"/>
              <a:buNone/>
              <a:defRPr sz="2800"/>
            </a:lvl7pPr>
            <a:lvl8pPr lvl="7" algn="r" rtl="0">
              <a:lnSpc>
                <a:spcPct val="100000"/>
              </a:lnSpc>
              <a:spcBef>
                <a:spcPts val="0"/>
              </a:spcBef>
              <a:spcAft>
                <a:spcPts val="0"/>
              </a:spcAft>
              <a:buSzPts val="2800"/>
              <a:buNone/>
              <a:defRPr sz="2800"/>
            </a:lvl8pPr>
            <a:lvl9pPr lvl="8" algn="r" rtl="0">
              <a:lnSpc>
                <a:spcPct val="100000"/>
              </a:lnSpc>
              <a:spcBef>
                <a:spcPts val="0"/>
              </a:spcBef>
              <a:spcAft>
                <a:spcPts val="0"/>
              </a:spcAft>
              <a:buSzPts val="2800"/>
              <a:buNone/>
              <a:defRPr sz="2800"/>
            </a:lvl9pPr>
          </a:lstStyle>
          <a:p>
            <a:endParaRPr/>
          </a:p>
        </p:txBody>
      </p:sp>
      <p:sp>
        <p:nvSpPr>
          <p:cNvPr id="14" name="Google Shape;14;p2"/>
          <p:cNvSpPr txBox="1">
            <a:spLocks noGrp="1"/>
          </p:cNvSpPr>
          <p:nvPr>
            <p:ph type="sldNum" idx="12"/>
          </p:nvPr>
        </p:nvSpPr>
        <p:spPr>
          <a:xfrm>
            <a:off x="8632775" y="4942700"/>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１ 列（タイトル＋コピーあり）">
  <p:cSld name="CUSTOM">
    <p:spTree>
      <p:nvGrpSpPr>
        <p:cNvPr id="1" name="Shape 45"/>
        <p:cNvGrpSpPr/>
        <p:nvPr/>
      </p:nvGrpSpPr>
      <p:grpSpPr>
        <a:xfrm>
          <a:off x="0" y="0"/>
          <a:ext cx="0" cy="0"/>
          <a:chOff x="0" y="0"/>
          <a:chExt cx="0" cy="0"/>
        </a:xfrm>
      </p:grpSpPr>
      <p:sp>
        <p:nvSpPr>
          <p:cNvPr id="46" name="Google Shape;46;p11"/>
          <p:cNvSpPr txBox="1">
            <a:spLocks noGrp="1"/>
          </p:cNvSpPr>
          <p:nvPr>
            <p:ph type="title"/>
          </p:nvPr>
        </p:nvSpPr>
        <p:spPr>
          <a:xfrm>
            <a:off x="304800" y="228600"/>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47" name="Google Shape;47;p11"/>
          <p:cNvSpPr txBox="1">
            <a:spLocks noGrp="1"/>
          </p:cNvSpPr>
          <p:nvPr>
            <p:ph type="body" idx="1"/>
          </p:nvPr>
        </p:nvSpPr>
        <p:spPr>
          <a:xfrm>
            <a:off x="311700" y="1439573"/>
            <a:ext cx="8520600" cy="32085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48" name="Google Shape;48;p11"/>
          <p:cNvSpPr txBox="1">
            <a:spLocks noGrp="1"/>
          </p:cNvSpPr>
          <p:nvPr>
            <p:ph type="subTitle" idx="2"/>
          </p:nvPr>
        </p:nvSpPr>
        <p:spPr>
          <a:xfrm>
            <a:off x="311700" y="915237"/>
            <a:ext cx="8520600" cy="51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B81C30"/>
              </a:buClr>
              <a:buSzPts val="2000"/>
              <a:buNone/>
              <a:defRPr sz="2000" b="1">
                <a:solidFill>
                  <a:srgbClr val="B81C30"/>
                </a:solidFill>
              </a:defRPr>
            </a:lvl1pPr>
            <a:lvl2pPr lvl="1" algn="r" rtl="0">
              <a:lnSpc>
                <a:spcPct val="100000"/>
              </a:lnSpc>
              <a:spcBef>
                <a:spcPts val="0"/>
              </a:spcBef>
              <a:spcAft>
                <a:spcPts val="0"/>
              </a:spcAft>
              <a:buSzPts val="2400"/>
              <a:buNone/>
              <a:defRPr sz="2400"/>
            </a:lvl2pPr>
            <a:lvl3pPr lvl="2" algn="r" rtl="0">
              <a:lnSpc>
                <a:spcPct val="100000"/>
              </a:lnSpc>
              <a:spcBef>
                <a:spcPts val="0"/>
              </a:spcBef>
              <a:spcAft>
                <a:spcPts val="0"/>
              </a:spcAft>
              <a:buSzPts val="2400"/>
              <a:buNone/>
              <a:defRPr sz="2400"/>
            </a:lvl3pPr>
            <a:lvl4pPr lvl="3" algn="r" rtl="0">
              <a:lnSpc>
                <a:spcPct val="100000"/>
              </a:lnSpc>
              <a:spcBef>
                <a:spcPts val="0"/>
              </a:spcBef>
              <a:spcAft>
                <a:spcPts val="0"/>
              </a:spcAft>
              <a:buSzPts val="2400"/>
              <a:buNone/>
              <a:defRPr sz="2400"/>
            </a:lvl4pPr>
            <a:lvl5pPr lvl="4" algn="r" rtl="0">
              <a:lnSpc>
                <a:spcPct val="100000"/>
              </a:lnSpc>
              <a:spcBef>
                <a:spcPts val="0"/>
              </a:spcBef>
              <a:spcAft>
                <a:spcPts val="0"/>
              </a:spcAft>
              <a:buSzPts val="2400"/>
              <a:buNone/>
              <a:defRPr sz="2400"/>
            </a:lvl5pPr>
            <a:lvl6pPr lvl="5" algn="r" rtl="0">
              <a:lnSpc>
                <a:spcPct val="100000"/>
              </a:lnSpc>
              <a:spcBef>
                <a:spcPts val="0"/>
              </a:spcBef>
              <a:spcAft>
                <a:spcPts val="0"/>
              </a:spcAft>
              <a:buSzPts val="2400"/>
              <a:buNone/>
              <a:defRPr sz="2400"/>
            </a:lvl6pPr>
            <a:lvl7pPr lvl="6" algn="r" rtl="0">
              <a:lnSpc>
                <a:spcPct val="100000"/>
              </a:lnSpc>
              <a:spcBef>
                <a:spcPts val="0"/>
              </a:spcBef>
              <a:spcAft>
                <a:spcPts val="0"/>
              </a:spcAft>
              <a:buSzPts val="2400"/>
              <a:buNone/>
              <a:defRPr sz="2400"/>
            </a:lvl7pPr>
            <a:lvl8pPr lvl="7" algn="r" rtl="0">
              <a:lnSpc>
                <a:spcPct val="100000"/>
              </a:lnSpc>
              <a:spcBef>
                <a:spcPts val="0"/>
              </a:spcBef>
              <a:spcAft>
                <a:spcPts val="0"/>
              </a:spcAft>
              <a:buSzPts val="2400"/>
              <a:buNone/>
              <a:defRPr sz="2400"/>
            </a:lvl8pPr>
            <a:lvl9pPr lvl="8" algn="r" rtl="0">
              <a:lnSpc>
                <a:spcPct val="100000"/>
              </a:lnSpc>
              <a:spcBef>
                <a:spcPts val="0"/>
              </a:spcBef>
              <a:spcAft>
                <a:spcPts val="0"/>
              </a:spcAft>
              <a:buSzPts val="2400"/>
              <a:buNone/>
              <a:defRPr sz="2400"/>
            </a:lvl9pPr>
          </a:lstStyle>
          <a:p>
            <a:endParaRPr/>
          </a:p>
        </p:txBody>
      </p:sp>
      <p:sp>
        <p:nvSpPr>
          <p:cNvPr id="49" name="Google Shape;49;p11"/>
          <p:cNvSpPr txBox="1">
            <a:spLocks noGrp="1"/>
          </p:cNvSpPr>
          <p:nvPr>
            <p:ph type="sldNum" idx="12"/>
          </p:nvPr>
        </p:nvSpPr>
        <p:spPr>
          <a:xfrm>
            <a:off x="8632800" y="4904200"/>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２ 列（タイトル＋コピーあり） ">
  <p:cSld name="CUSTOM_1">
    <p:spTree>
      <p:nvGrpSpPr>
        <p:cNvPr id="1" name="Shape 50"/>
        <p:cNvGrpSpPr/>
        <p:nvPr/>
      </p:nvGrpSpPr>
      <p:grpSpPr>
        <a:xfrm>
          <a:off x="0" y="0"/>
          <a:ext cx="0" cy="0"/>
          <a:chOff x="0" y="0"/>
          <a:chExt cx="0" cy="0"/>
        </a:xfrm>
      </p:grpSpPr>
      <p:sp>
        <p:nvSpPr>
          <p:cNvPr id="51" name="Google Shape;51;p12"/>
          <p:cNvSpPr txBox="1">
            <a:spLocks noGrp="1"/>
          </p:cNvSpPr>
          <p:nvPr>
            <p:ph type="title"/>
          </p:nvPr>
        </p:nvSpPr>
        <p:spPr>
          <a:xfrm>
            <a:off x="304800" y="228600"/>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2" name="Google Shape;52;p12"/>
          <p:cNvSpPr txBox="1">
            <a:spLocks noGrp="1"/>
          </p:cNvSpPr>
          <p:nvPr>
            <p:ph type="body" idx="1"/>
          </p:nvPr>
        </p:nvSpPr>
        <p:spPr>
          <a:xfrm>
            <a:off x="311700" y="1439576"/>
            <a:ext cx="4146300" cy="32085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53" name="Google Shape;53;p12"/>
          <p:cNvSpPr txBox="1">
            <a:spLocks noGrp="1"/>
          </p:cNvSpPr>
          <p:nvPr>
            <p:ph type="body" idx="2"/>
          </p:nvPr>
        </p:nvSpPr>
        <p:spPr>
          <a:xfrm>
            <a:off x="4686000" y="1439576"/>
            <a:ext cx="4146300" cy="32085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54" name="Google Shape;54;p12"/>
          <p:cNvSpPr txBox="1">
            <a:spLocks noGrp="1"/>
          </p:cNvSpPr>
          <p:nvPr>
            <p:ph type="subTitle" idx="3"/>
          </p:nvPr>
        </p:nvSpPr>
        <p:spPr>
          <a:xfrm>
            <a:off x="311700" y="915237"/>
            <a:ext cx="8520600" cy="51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B81C30"/>
              </a:buClr>
              <a:buSzPts val="2000"/>
              <a:buNone/>
              <a:defRPr sz="2000" b="1">
                <a:solidFill>
                  <a:srgbClr val="B81C30"/>
                </a:solidFill>
              </a:defRPr>
            </a:lvl1pPr>
            <a:lvl2pPr lvl="1" algn="r" rtl="0">
              <a:lnSpc>
                <a:spcPct val="100000"/>
              </a:lnSpc>
              <a:spcBef>
                <a:spcPts val="0"/>
              </a:spcBef>
              <a:spcAft>
                <a:spcPts val="0"/>
              </a:spcAft>
              <a:buSzPts val="2400"/>
              <a:buNone/>
              <a:defRPr sz="2400" b="1"/>
            </a:lvl2pPr>
            <a:lvl3pPr lvl="2" algn="r" rtl="0">
              <a:lnSpc>
                <a:spcPct val="100000"/>
              </a:lnSpc>
              <a:spcBef>
                <a:spcPts val="0"/>
              </a:spcBef>
              <a:spcAft>
                <a:spcPts val="0"/>
              </a:spcAft>
              <a:buSzPts val="2400"/>
              <a:buNone/>
              <a:defRPr sz="2400" b="1"/>
            </a:lvl3pPr>
            <a:lvl4pPr lvl="3" algn="r" rtl="0">
              <a:lnSpc>
                <a:spcPct val="100000"/>
              </a:lnSpc>
              <a:spcBef>
                <a:spcPts val="0"/>
              </a:spcBef>
              <a:spcAft>
                <a:spcPts val="0"/>
              </a:spcAft>
              <a:buSzPts val="2400"/>
              <a:buNone/>
              <a:defRPr sz="2400" b="1"/>
            </a:lvl4pPr>
            <a:lvl5pPr lvl="4" algn="r" rtl="0">
              <a:lnSpc>
                <a:spcPct val="100000"/>
              </a:lnSpc>
              <a:spcBef>
                <a:spcPts val="0"/>
              </a:spcBef>
              <a:spcAft>
                <a:spcPts val="0"/>
              </a:spcAft>
              <a:buSzPts val="2400"/>
              <a:buNone/>
              <a:defRPr sz="2400" b="1"/>
            </a:lvl5pPr>
            <a:lvl6pPr lvl="5" algn="r" rtl="0">
              <a:lnSpc>
                <a:spcPct val="100000"/>
              </a:lnSpc>
              <a:spcBef>
                <a:spcPts val="0"/>
              </a:spcBef>
              <a:spcAft>
                <a:spcPts val="0"/>
              </a:spcAft>
              <a:buSzPts val="2400"/>
              <a:buNone/>
              <a:defRPr sz="2400" b="1"/>
            </a:lvl6pPr>
            <a:lvl7pPr lvl="6" algn="r" rtl="0">
              <a:lnSpc>
                <a:spcPct val="100000"/>
              </a:lnSpc>
              <a:spcBef>
                <a:spcPts val="0"/>
              </a:spcBef>
              <a:spcAft>
                <a:spcPts val="0"/>
              </a:spcAft>
              <a:buSzPts val="2400"/>
              <a:buNone/>
              <a:defRPr sz="2400" b="1"/>
            </a:lvl7pPr>
            <a:lvl8pPr lvl="7" algn="r" rtl="0">
              <a:lnSpc>
                <a:spcPct val="100000"/>
              </a:lnSpc>
              <a:spcBef>
                <a:spcPts val="0"/>
              </a:spcBef>
              <a:spcAft>
                <a:spcPts val="0"/>
              </a:spcAft>
              <a:buSzPts val="2400"/>
              <a:buNone/>
              <a:defRPr sz="2400" b="1"/>
            </a:lvl8pPr>
            <a:lvl9pPr lvl="8" algn="r" rtl="0">
              <a:lnSpc>
                <a:spcPct val="100000"/>
              </a:lnSpc>
              <a:spcBef>
                <a:spcPts val="0"/>
              </a:spcBef>
              <a:spcAft>
                <a:spcPts val="0"/>
              </a:spcAft>
              <a:buSzPts val="2400"/>
              <a:buNone/>
              <a:defRPr sz="2400" b="1"/>
            </a:lvl9pPr>
          </a:lstStyle>
          <a:p>
            <a:endParaRPr/>
          </a:p>
        </p:txBody>
      </p:sp>
      <p:sp>
        <p:nvSpPr>
          <p:cNvPr id="55" name="Google Shape;55;p12"/>
          <p:cNvSpPr txBox="1">
            <a:spLocks noGrp="1"/>
          </p:cNvSpPr>
          <p:nvPr>
            <p:ph type="sldNum" idx="12"/>
          </p:nvPr>
        </p:nvSpPr>
        <p:spPr>
          <a:xfrm>
            <a:off x="8632800" y="491382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extLst mod="1">
    <p:ext uri="{DCECCB84-F9BA-43D5-87BE-67443E8EF086}">
      <p15:sldGuideLst xmlns:p15="http://schemas.microsoft.com/office/powerpoint/2012/main">
        <p15:guide id="1" orient="horz" pos="1620">
          <p15:clr>
            <a:srgbClr val="FA7B17"/>
          </p15:clr>
        </p15:guide>
        <p15:guide id="2" pos="2880">
          <p15:clr>
            <a:srgbClr val="FA7B17"/>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３列（タイトル＋コピーあり） ">
  <p:cSld name="CUSTOM_1_1">
    <p:spTree>
      <p:nvGrpSpPr>
        <p:cNvPr id="1" name="Shape 56"/>
        <p:cNvGrpSpPr/>
        <p:nvPr/>
      </p:nvGrpSpPr>
      <p:grpSpPr>
        <a:xfrm>
          <a:off x="0" y="0"/>
          <a:ext cx="0" cy="0"/>
          <a:chOff x="0" y="0"/>
          <a:chExt cx="0" cy="0"/>
        </a:xfrm>
      </p:grpSpPr>
      <p:sp>
        <p:nvSpPr>
          <p:cNvPr id="57" name="Google Shape;57;p13"/>
          <p:cNvSpPr txBox="1">
            <a:spLocks noGrp="1"/>
          </p:cNvSpPr>
          <p:nvPr>
            <p:ph type="title"/>
          </p:nvPr>
        </p:nvSpPr>
        <p:spPr>
          <a:xfrm>
            <a:off x="304800" y="228600"/>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58" name="Google Shape;58;p13"/>
          <p:cNvSpPr txBox="1">
            <a:spLocks noGrp="1"/>
          </p:cNvSpPr>
          <p:nvPr>
            <p:ph type="body" idx="1"/>
          </p:nvPr>
        </p:nvSpPr>
        <p:spPr>
          <a:xfrm>
            <a:off x="311700" y="1439575"/>
            <a:ext cx="2721300" cy="3198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59" name="Google Shape;59;p13"/>
          <p:cNvSpPr txBox="1">
            <a:spLocks noGrp="1"/>
          </p:cNvSpPr>
          <p:nvPr>
            <p:ph type="body" idx="2"/>
          </p:nvPr>
        </p:nvSpPr>
        <p:spPr>
          <a:xfrm>
            <a:off x="3211349" y="1439575"/>
            <a:ext cx="2721300" cy="3198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60" name="Google Shape;60;p13"/>
          <p:cNvSpPr txBox="1">
            <a:spLocks noGrp="1"/>
          </p:cNvSpPr>
          <p:nvPr>
            <p:ph type="body" idx="3"/>
          </p:nvPr>
        </p:nvSpPr>
        <p:spPr>
          <a:xfrm>
            <a:off x="6110997" y="1439575"/>
            <a:ext cx="2721300" cy="31980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61" name="Google Shape;61;p13"/>
          <p:cNvSpPr txBox="1">
            <a:spLocks noGrp="1"/>
          </p:cNvSpPr>
          <p:nvPr>
            <p:ph type="subTitle" idx="4"/>
          </p:nvPr>
        </p:nvSpPr>
        <p:spPr>
          <a:xfrm>
            <a:off x="311700" y="915237"/>
            <a:ext cx="8520600" cy="515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B81C30"/>
              </a:buClr>
              <a:buSzPts val="2000"/>
              <a:buNone/>
              <a:defRPr sz="2000" b="1">
                <a:solidFill>
                  <a:srgbClr val="B81C30"/>
                </a:solidFill>
              </a:defRPr>
            </a:lvl1pPr>
            <a:lvl2pPr lvl="1" algn="r" rtl="0">
              <a:lnSpc>
                <a:spcPct val="100000"/>
              </a:lnSpc>
              <a:spcBef>
                <a:spcPts val="0"/>
              </a:spcBef>
              <a:spcAft>
                <a:spcPts val="0"/>
              </a:spcAft>
              <a:buSzPts val="2400"/>
              <a:buNone/>
              <a:defRPr sz="2400" b="1"/>
            </a:lvl2pPr>
            <a:lvl3pPr lvl="2" algn="r" rtl="0">
              <a:lnSpc>
                <a:spcPct val="100000"/>
              </a:lnSpc>
              <a:spcBef>
                <a:spcPts val="0"/>
              </a:spcBef>
              <a:spcAft>
                <a:spcPts val="0"/>
              </a:spcAft>
              <a:buSzPts val="2400"/>
              <a:buNone/>
              <a:defRPr sz="2400" b="1"/>
            </a:lvl3pPr>
            <a:lvl4pPr lvl="3" algn="r" rtl="0">
              <a:lnSpc>
                <a:spcPct val="100000"/>
              </a:lnSpc>
              <a:spcBef>
                <a:spcPts val="0"/>
              </a:spcBef>
              <a:spcAft>
                <a:spcPts val="0"/>
              </a:spcAft>
              <a:buSzPts val="2400"/>
              <a:buNone/>
              <a:defRPr sz="2400" b="1"/>
            </a:lvl4pPr>
            <a:lvl5pPr lvl="4" algn="r" rtl="0">
              <a:lnSpc>
                <a:spcPct val="100000"/>
              </a:lnSpc>
              <a:spcBef>
                <a:spcPts val="0"/>
              </a:spcBef>
              <a:spcAft>
                <a:spcPts val="0"/>
              </a:spcAft>
              <a:buSzPts val="2400"/>
              <a:buNone/>
              <a:defRPr sz="2400" b="1"/>
            </a:lvl5pPr>
            <a:lvl6pPr lvl="5" algn="r" rtl="0">
              <a:lnSpc>
                <a:spcPct val="100000"/>
              </a:lnSpc>
              <a:spcBef>
                <a:spcPts val="0"/>
              </a:spcBef>
              <a:spcAft>
                <a:spcPts val="0"/>
              </a:spcAft>
              <a:buSzPts val="2400"/>
              <a:buNone/>
              <a:defRPr sz="2400" b="1"/>
            </a:lvl6pPr>
            <a:lvl7pPr lvl="6" algn="r" rtl="0">
              <a:lnSpc>
                <a:spcPct val="100000"/>
              </a:lnSpc>
              <a:spcBef>
                <a:spcPts val="0"/>
              </a:spcBef>
              <a:spcAft>
                <a:spcPts val="0"/>
              </a:spcAft>
              <a:buSzPts val="2400"/>
              <a:buNone/>
              <a:defRPr sz="2400" b="1"/>
            </a:lvl7pPr>
            <a:lvl8pPr lvl="7" algn="r" rtl="0">
              <a:lnSpc>
                <a:spcPct val="100000"/>
              </a:lnSpc>
              <a:spcBef>
                <a:spcPts val="0"/>
              </a:spcBef>
              <a:spcAft>
                <a:spcPts val="0"/>
              </a:spcAft>
              <a:buSzPts val="2400"/>
              <a:buNone/>
              <a:defRPr sz="2400" b="1"/>
            </a:lvl8pPr>
            <a:lvl9pPr lvl="8" algn="r" rtl="0">
              <a:lnSpc>
                <a:spcPct val="100000"/>
              </a:lnSpc>
              <a:spcBef>
                <a:spcPts val="0"/>
              </a:spcBef>
              <a:spcAft>
                <a:spcPts val="0"/>
              </a:spcAft>
              <a:buSzPts val="2400"/>
              <a:buNone/>
              <a:defRPr sz="2400" b="1"/>
            </a:lvl9pPr>
          </a:lstStyle>
          <a:p>
            <a:endParaRPr/>
          </a:p>
        </p:txBody>
      </p:sp>
      <p:sp>
        <p:nvSpPr>
          <p:cNvPr id="62" name="Google Shape;62;p13"/>
          <p:cNvSpPr txBox="1">
            <a:spLocks noGrp="1"/>
          </p:cNvSpPr>
          <p:nvPr>
            <p:ph type="sldNum" idx="12"/>
          </p:nvPr>
        </p:nvSpPr>
        <p:spPr>
          <a:xfrm>
            <a:off x="8632800" y="4923450"/>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79"/>
            <a:ext cx="8229600" cy="857250"/>
          </a:xfrm>
        </p:spPr>
        <p:txBody>
          <a:bodyPr/>
          <a:lstStyle/>
          <a:p>
            <a:r>
              <a:rPr lang="ja-JP" altLang="en-US" noProof="0"/>
              <a:t>マスター タイトルの書式設定</a:t>
            </a:r>
          </a:p>
        </p:txBody>
      </p:sp>
      <p:sp>
        <p:nvSpPr>
          <p:cNvPr id="3" name="コンテンツ プレースホルダー 2"/>
          <p:cNvSpPr>
            <a:spLocks noGrp="1"/>
          </p:cNvSpPr>
          <p:nvPr>
            <p:ph idx="1"/>
          </p:nvPr>
        </p:nvSpPr>
        <p:spPr>
          <a:xfrm>
            <a:off x="457200" y="1200151"/>
            <a:ext cx="8229600" cy="3394472"/>
          </a:xfrm>
        </p:spPr>
        <p:txBody>
          <a:bodyPr/>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4" name="Rectangle 4"/>
          <p:cNvSpPr>
            <a:spLocks noGrp="1" noChangeArrowheads="1"/>
          </p:cNvSpPr>
          <p:nvPr>
            <p:ph type="dt" sz="half" idx="10"/>
          </p:nvPr>
        </p:nvSpPr>
        <p:spPr>
          <a:xfrm>
            <a:off x="457200" y="4683919"/>
            <a:ext cx="2133600" cy="357188"/>
          </a:xfrm>
          <a:prstGeom prst="rect">
            <a:avLst/>
          </a:prstGeom>
        </p:spPr>
        <p:txBody>
          <a:bodyPr/>
          <a:lstStyle>
            <a:lvl1pPr>
              <a:defRPr smtClean="0"/>
            </a:lvl1pPr>
          </a:lstStyle>
          <a:p>
            <a:pPr>
              <a:defRPr/>
            </a:pPr>
            <a:endParaRPr lang="ja-JP" altLang="ja-JP"/>
          </a:p>
        </p:txBody>
      </p:sp>
      <p:sp>
        <p:nvSpPr>
          <p:cNvPr id="5" name="Rectangle 5"/>
          <p:cNvSpPr>
            <a:spLocks noGrp="1" noChangeArrowheads="1"/>
          </p:cNvSpPr>
          <p:nvPr>
            <p:ph type="ftr" sz="quarter" idx="11"/>
          </p:nvPr>
        </p:nvSpPr>
        <p:spPr>
          <a:xfrm>
            <a:off x="3124200" y="4683919"/>
            <a:ext cx="2895600" cy="357188"/>
          </a:xfrm>
          <a:prstGeom prst="rect">
            <a:avLst/>
          </a:prstGeom>
        </p:spPr>
        <p:txBody>
          <a:bodyPr/>
          <a:lstStyle>
            <a:lvl1pPr>
              <a:defRPr smtClean="0"/>
            </a:lvl1pPr>
          </a:lstStyle>
          <a:p>
            <a:pPr>
              <a:defRPr/>
            </a:pPr>
            <a:endParaRPr lang="ja-JP" altLang="ja-JP"/>
          </a:p>
        </p:txBody>
      </p:sp>
      <p:sp>
        <p:nvSpPr>
          <p:cNvPr id="8" name="Google Shape;62;p13"/>
          <p:cNvSpPr txBox="1">
            <a:spLocks noGrp="1"/>
          </p:cNvSpPr>
          <p:nvPr>
            <p:ph type="sldNum" idx="12"/>
          </p:nvPr>
        </p:nvSpPr>
        <p:spPr>
          <a:xfrm>
            <a:off x="8632800" y="4923450"/>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extLst>
      <p:ext uri="{BB962C8B-B14F-4D97-AF65-F5344CB8AC3E}">
        <p14:creationId xmlns:p14="http://schemas.microsoft.com/office/powerpoint/2010/main" val="400933376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endParaRPr/>
          </a:p>
        </p:txBody>
      </p:sp>
      <p:sp>
        <p:nvSpPr>
          <p:cNvPr id="17" name="Google Shape;17;p3"/>
          <p:cNvSpPr txBox="1">
            <a:spLocks noGrp="1"/>
          </p:cNvSpPr>
          <p:nvPr>
            <p:ph type="sldNum" idx="12"/>
          </p:nvPr>
        </p:nvSpPr>
        <p:spPr>
          <a:xfrm>
            <a:off x="8632775" y="4923450"/>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txBox="1">
            <a:spLocks noGrp="1"/>
          </p:cNvSpPr>
          <p:nvPr>
            <p:ph type="title"/>
          </p:nvPr>
        </p:nvSpPr>
        <p:spPr>
          <a:xfrm>
            <a:off x="311700" y="228600"/>
            <a:ext cx="8520600" cy="5718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0" name="Google Shape;20;p4"/>
          <p:cNvSpPr txBox="1">
            <a:spLocks noGrp="1"/>
          </p:cNvSpPr>
          <p:nvPr>
            <p:ph type="body" idx="1"/>
          </p:nvPr>
        </p:nvSpPr>
        <p:spPr>
          <a:xfrm>
            <a:off x="311700" y="914540"/>
            <a:ext cx="8520600" cy="37338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1" name="Google Shape;21;p4"/>
          <p:cNvSpPr txBox="1">
            <a:spLocks noGrp="1"/>
          </p:cNvSpPr>
          <p:nvPr>
            <p:ph type="sldNum" idx="12"/>
          </p:nvPr>
        </p:nvSpPr>
        <p:spPr>
          <a:xfrm>
            <a:off x="8632775" y="493307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2"/>
        <p:cNvGrpSpPr/>
        <p:nvPr/>
      </p:nvGrpSpPr>
      <p:grpSpPr>
        <a:xfrm>
          <a:off x="0" y="0"/>
          <a:ext cx="0" cy="0"/>
          <a:chOff x="0" y="0"/>
          <a:chExt cx="0" cy="0"/>
        </a:xfrm>
      </p:grpSpPr>
      <p:sp>
        <p:nvSpPr>
          <p:cNvPr id="23" name="Google Shape;23;p5"/>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4" name="Google Shape;24;p5"/>
          <p:cNvSpPr txBox="1">
            <a:spLocks noGrp="1"/>
          </p:cNvSpPr>
          <p:nvPr>
            <p:ph type="body" idx="1"/>
          </p:nvPr>
        </p:nvSpPr>
        <p:spPr>
          <a:xfrm>
            <a:off x="318599" y="914400"/>
            <a:ext cx="4146300" cy="37236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5" name="Google Shape;25;p5"/>
          <p:cNvSpPr txBox="1">
            <a:spLocks noGrp="1"/>
          </p:cNvSpPr>
          <p:nvPr>
            <p:ph type="body" idx="2"/>
          </p:nvPr>
        </p:nvSpPr>
        <p:spPr>
          <a:xfrm>
            <a:off x="4692900" y="924591"/>
            <a:ext cx="4146300" cy="3723600"/>
          </a:xfrm>
          <a:prstGeom prst="rect">
            <a:avLst/>
          </a:prstGeom>
        </p:spPr>
        <p:txBody>
          <a:bodyPr spcFirstLastPara="1" wrap="square" lIns="91425" tIns="91425" rIns="91425" bIns="91425" anchor="t" anchorCtr="0">
            <a:noAutofit/>
          </a:bodyPr>
          <a:lstStyle>
            <a:lvl1pPr marL="457200" lvl="0" indent="-342900" rtl="0">
              <a:spcBef>
                <a:spcPts val="0"/>
              </a:spcBef>
              <a:spcAft>
                <a:spcPts val="0"/>
              </a:spcAft>
              <a:buSzPts val="1800"/>
              <a:buChar char="●"/>
              <a:defRPr/>
            </a:lvl1pPr>
            <a:lvl2pPr marL="914400" lvl="1" indent="-330200" rtl="0">
              <a:spcBef>
                <a:spcPts val="1600"/>
              </a:spcBef>
              <a:spcAft>
                <a:spcPts val="0"/>
              </a:spcAft>
              <a:buSzPts val="1600"/>
              <a:buChar char="○"/>
              <a:defRPr sz="1600"/>
            </a:lvl2pPr>
            <a:lvl3pPr marL="1371600" lvl="2" indent="-330200" rtl="0">
              <a:spcBef>
                <a:spcPts val="1600"/>
              </a:spcBef>
              <a:spcAft>
                <a:spcPts val="0"/>
              </a:spcAft>
              <a:buSzPts val="1600"/>
              <a:buChar char="■"/>
              <a:defRPr sz="1600"/>
            </a:lvl3pPr>
            <a:lvl4pPr marL="1828800" lvl="3" indent="-330200" rtl="0">
              <a:spcBef>
                <a:spcPts val="1600"/>
              </a:spcBef>
              <a:spcAft>
                <a:spcPts val="0"/>
              </a:spcAft>
              <a:buSzPts val="1600"/>
              <a:buChar char="●"/>
              <a:defRPr sz="1600"/>
            </a:lvl4pPr>
            <a:lvl5pPr marL="2286000" lvl="4" indent="-330200" rtl="0">
              <a:spcBef>
                <a:spcPts val="1600"/>
              </a:spcBef>
              <a:spcAft>
                <a:spcPts val="0"/>
              </a:spcAft>
              <a:buSzPts val="1600"/>
              <a:buChar char="○"/>
              <a:defRPr sz="1600"/>
            </a:lvl5pPr>
            <a:lvl6pPr marL="2743200" lvl="5" indent="-330200" rtl="0">
              <a:spcBef>
                <a:spcPts val="1600"/>
              </a:spcBef>
              <a:spcAft>
                <a:spcPts val="0"/>
              </a:spcAft>
              <a:buSzPts val="1600"/>
              <a:buChar char="■"/>
              <a:defRPr sz="1600"/>
            </a:lvl6pPr>
            <a:lvl7pPr marL="3200400" lvl="6" indent="-330200" rtl="0">
              <a:spcBef>
                <a:spcPts val="1600"/>
              </a:spcBef>
              <a:spcAft>
                <a:spcPts val="0"/>
              </a:spcAft>
              <a:buSzPts val="1600"/>
              <a:buChar char="●"/>
              <a:defRPr sz="1600"/>
            </a:lvl7pPr>
            <a:lvl8pPr marL="3657600" lvl="7" indent="-330200" rtl="0">
              <a:spcBef>
                <a:spcPts val="1600"/>
              </a:spcBef>
              <a:spcAft>
                <a:spcPts val="0"/>
              </a:spcAft>
              <a:buSzPts val="1600"/>
              <a:buChar char="○"/>
              <a:defRPr sz="1600"/>
            </a:lvl8pPr>
            <a:lvl9pPr marL="4114800" lvl="8" indent="-330200" rtl="0">
              <a:spcBef>
                <a:spcPts val="1600"/>
              </a:spcBef>
              <a:spcAft>
                <a:spcPts val="1600"/>
              </a:spcAft>
              <a:buSzPts val="1600"/>
              <a:buChar char="■"/>
              <a:defRPr sz="1600"/>
            </a:lvl9pPr>
          </a:lstStyle>
          <a:p>
            <a:endParaRPr/>
          </a:p>
        </p:txBody>
      </p:sp>
      <p:sp>
        <p:nvSpPr>
          <p:cNvPr id="26" name="Google Shape;26;p5"/>
          <p:cNvSpPr txBox="1">
            <a:spLocks noGrp="1"/>
          </p:cNvSpPr>
          <p:nvPr>
            <p:ph type="sldNum" idx="12"/>
          </p:nvPr>
        </p:nvSpPr>
        <p:spPr>
          <a:xfrm>
            <a:off x="8632775" y="491382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7"/>
        <p:cNvGrpSpPr/>
        <p:nvPr/>
      </p:nvGrpSpPr>
      <p:grpSpPr>
        <a:xfrm>
          <a:off x="0" y="0"/>
          <a:ext cx="0" cy="0"/>
          <a:chOff x="0" y="0"/>
          <a:chExt cx="0" cy="0"/>
        </a:xfrm>
      </p:grpSpPr>
      <p:sp>
        <p:nvSpPr>
          <p:cNvPr id="28" name="Google Shape;28;p6"/>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
        <p:nvSpPr>
          <p:cNvPr id="29" name="Google Shape;29;p6"/>
          <p:cNvSpPr txBox="1">
            <a:spLocks noGrp="1"/>
          </p:cNvSpPr>
          <p:nvPr>
            <p:ph type="sldNum" idx="12"/>
          </p:nvPr>
        </p:nvSpPr>
        <p:spPr>
          <a:xfrm>
            <a:off x="8632775" y="491382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0"/>
        <p:cNvGrpSpPr/>
        <p:nvPr/>
      </p:nvGrpSpPr>
      <p:grpSpPr>
        <a:xfrm>
          <a:off x="0" y="0"/>
          <a:ext cx="0" cy="0"/>
          <a:chOff x="0" y="0"/>
          <a:chExt cx="0" cy="0"/>
        </a:xfrm>
      </p:grpSpPr>
      <p:sp>
        <p:nvSpPr>
          <p:cNvPr id="31" name="Google Shape;31;p7"/>
          <p:cNvSpPr/>
          <p:nvPr/>
        </p:nvSpPr>
        <p:spPr>
          <a:xfrm>
            <a:off x="4572000" y="-125"/>
            <a:ext cx="4572000" cy="48657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32;p7"/>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33" name="Google Shape;33;p7"/>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34" name="Google Shape;34;p7"/>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35" name="Google Shape;35;p7"/>
          <p:cNvSpPr txBox="1">
            <a:spLocks noGrp="1"/>
          </p:cNvSpPr>
          <p:nvPr>
            <p:ph type="sldNum" idx="12"/>
          </p:nvPr>
        </p:nvSpPr>
        <p:spPr>
          <a:xfrm>
            <a:off x="8632800" y="491382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6"/>
        <p:cNvGrpSpPr/>
        <p:nvPr/>
      </p:nvGrpSpPr>
      <p:grpSpPr>
        <a:xfrm>
          <a:off x="0" y="0"/>
          <a:ext cx="0" cy="0"/>
          <a:chOff x="0" y="0"/>
          <a:chExt cx="0" cy="0"/>
        </a:xfrm>
      </p:grpSpPr>
      <p:sp>
        <p:nvSpPr>
          <p:cNvPr id="37" name="Google Shape;37;p8"/>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rtl="0">
              <a:lnSpc>
                <a:spcPct val="100000"/>
              </a:lnSpc>
              <a:spcBef>
                <a:spcPts val="0"/>
              </a:spcBef>
              <a:spcAft>
                <a:spcPts val="0"/>
              </a:spcAft>
              <a:buSzPts val="1800"/>
              <a:buNone/>
              <a:defRPr/>
            </a:lvl1pPr>
          </a:lstStyle>
          <a:p>
            <a:endParaRPr/>
          </a:p>
        </p:txBody>
      </p:sp>
      <p:sp>
        <p:nvSpPr>
          <p:cNvPr id="38" name="Google Shape;38;p8"/>
          <p:cNvSpPr txBox="1">
            <a:spLocks noGrp="1"/>
          </p:cNvSpPr>
          <p:nvPr>
            <p:ph type="sldNum" idx="12"/>
          </p:nvPr>
        </p:nvSpPr>
        <p:spPr>
          <a:xfrm>
            <a:off x="8632775" y="491382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39"/>
        <p:cNvGrpSpPr/>
        <p:nvPr/>
      </p:nvGrpSpPr>
      <p:grpSpPr>
        <a:xfrm>
          <a:off x="0" y="0"/>
          <a:ext cx="0" cy="0"/>
          <a:chOff x="0" y="0"/>
          <a:chExt cx="0" cy="0"/>
        </a:xfrm>
      </p:grpSpPr>
      <p:sp>
        <p:nvSpPr>
          <p:cNvPr id="40" name="Google Shape;40;p9"/>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r>
              <a:t>xx%</a:t>
            </a:r>
          </a:p>
        </p:txBody>
      </p:sp>
      <p:sp>
        <p:nvSpPr>
          <p:cNvPr id="41" name="Google Shape;41;p9"/>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42" name="Google Shape;42;p9"/>
          <p:cNvSpPr txBox="1">
            <a:spLocks noGrp="1"/>
          </p:cNvSpPr>
          <p:nvPr>
            <p:ph type="sldNum" idx="12"/>
          </p:nvPr>
        </p:nvSpPr>
        <p:spPr>
          <a:xfrm>
            <a:off x="8632775" y="4913825"/>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3"/>
        <p:cNvGrpSpPr/>
        <p:nvPr/>
      </p:nvGrpSpPr>
      <p:grpSpPr>
        <a:xfrm>
          <a:off x="0" y="0"/>
          <a:ext cx="0" cy="0"/>
          <a:chOff x="0" y="0"/>
          <a:chExt cx="0" cy="0"/>
        </a:xfrm>
      </p:grpSpPr>
      <p:sp>
        <p:nvSpPr>
          <p:cNvPr id="44" name="Google Shape;44;p10"/>
          <p:cNvSpPr txBox="1">
            <a:spLocks noGrp="1"/>
          </p:cNvSpPr>
          <p:nvPr>
            <p:ph type="sldNum" idx="12"/>
          </p:nvPr>
        </p:nvSpPr>
        <p:spPr>
          <a:xfrm>
            <a:off x="8632775" y="4904200"/>
            <a:ext cx="511200" cy="277800"/>
          </a:xfrm>
          <a:prstGeom prst="rect">
            <a:avLst/>
          </a:prstGeom>
        </p:spPr>
        <p:txBody>
          <a:bodyPr spcFirstLastPara="1" wrap="square" lIns="91425" tIns="91425" rIns="91425" bIns="91425" anchor="b" anchorCtr="0">
            <a:noAutofit/>
          </a:bodyPr>
          <a:lstStyle>
            <a:lvl1pPr lvl="0" rtl="0">
              <a:buNone/>
              <a:defRPr>
                <a:solidFill>
                  <a:schemeClr val="bg1"/>
                </a:solidFill>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algn="r"/>
            <a:fld id="{00000000-1234-1234-1234-123412341234}" type="slidenum">
              <a:rPr lang="en-US" altLang="ja" smtClean="0"/>
              <a:pPr algn="r"/>
              <a:t>‹#›</a:t>
            </a:fld>
            <a:endParaRPr lang="ja"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292625"/>
            <a:ext cx="85206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1pPr>
            <a:lvl2pPr lvl="1"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2pPr>
            <a:lvl3pPr lvl="2"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3pPr>
            <a:lvl4pPr lvl="3"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4pPr>
            <a:lvl5pPr lvl="4"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5pPr>
            <a:lvl6pPr lvl="5"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6pPr>
            <a:lvl7pPr lvl="6"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7pPr>
            <a:lvl8pPr lvl="7"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8pPr>
            <a:lvl9pPr lvl="8" rtl="0">
              <a:spcBef>
                <a:spcPts val="0"/>
              </a:spcBef>
              <a:spcAft>
                <a:spcPts val="0"/>
              </a:spcAft>
              <a:buClr>
                <a:schemeClr val="dk1"/>
              </a:buClr>
              <a:buSzPts val="2800"/>
              <a:buFont typeface="HiraMaruProN-W4"/>
              <a:buNone/>
              <a:defRPr sz="2800">
                <a:solidFill>
                  <a:schemeClr val="dk1"/>
                </a:solidFill>
                <a:latin typeface="HiraMaruProN-W4"/>
                <a:ea typeface="HiraMaruProN-W4"/>
                <a:cs typeface="HiraMaruProN-W4"/>
                <a:sym typeface="HiraMaruProN-W4"/>
              </a:defRPr>
            </a:lvl9pPr>
          </a:lstStyle>
          <a:p>
            <a:endParaRPr/>
          </a:p>
        </p:txBody>
      </p:sp>
      <p:sp>
        <p:nvSpPr>
          <p:cNvPr id="7" name="Google Shape;7;p1"/>
          <p:cNvSpPr txBox="1">
            <a:spLocks noGrp="1"/>
          </p:cNvSpPr>
          <p:nvPr>
            <p:ph type="body" idx="1"/>
          </p:nvPr>
        </p:nvSpPr>
        <p:spPr>
          <a:xfrm>
            <a:off x="311700" y="1000075"/>
            <a:ext cx="8520600" cy="37395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Clr>
                <a:schemeClr val="dk2"/>
              </a:buClr>
              <a:buSzPts val="1800"/>
              <a:buFont typeface="HiraMaruProN-W4"/>
              <a:buChar char="●"/>
              <a:defRPr sz="1800">
                <a:solidFill>
                  <a:schemeClr val="dk2"/>
                </a:solidFill>
                <a:latin typeface="HiraMaruProN-W4"/>
                <a:ea typeface="HiraMaruProN-W4"/>
                <a:cs typeface="HiraMaruProN-W4"/>
                <a:sym typeface="HiraMaruProN-W4"/>
              </a:defRPr>
            </a:lvl1pPr>
            <a:lvl2pPr marL="914400" lvl="1"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2pPr>
            <a:lvl3pPr marL="1371600" lvl="2"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3pPr>
            <a:lvl4pPr marL="1828800" lvl="3"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4pPr>
            <a:lvl5pPr marL="2286000" lvl="4"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5pPr>
            <a:lvl6pPr marL="2743200" lvl="5"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6pPr>
            <a:lvl7pPr marL="3200400" lvl="6"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7pPr>
            <a:lvl8pPr marL="3657600" lvl="7" indent="-317500" rtl="0">
              <a:lnSpc>
                <a:spcPct val="115000"/>
              </a:lnSpc>
              <a:spcBef>
                <a:spcPts val="1600"/>
              </a:spcBef>
              <a:spcAft>
                <a:spcPts val="0"/>
              </a:spcAft>
              <a:buClr>
                <a:schemeClr val="dk2"/>
              </a:buClr>
              <a:buSzPts val="1400"/>
              <a:buFont typeface="HiraMaruProN-W4"/>
              <a:buChar char="○"/>
              <a:defRPr>
                <a:solidFill>
                  <a:schemeClr val="dk2"/>
                </a:solidFill>
                <a:latin typeface="HiraMaruProN-W4"/>
                <a:ea typeface="HiraMaruProN-W4"/>
                <a:cs typeface="HiraMaruProN-W4"/>
                <a:sym typeface="HiraMaruProN-W4"/>
              </a:defRPr>
            </a:lvl8pPr>
            <a:lvl9pPr marL="4114800" lvl="8" indent="-317500" rtl="0">
              <a:lnSpc>
                <a:spcPct val="115000"/>
              </a:lnSpc>
              <a:spcBef>
                <a:spcPts val="1600"/>
              </a:spcBef>
              <a:spcAft>
                <a:spcPts val="1600"/>
              </a:spcAft>
              <a:buClr>
                <a:schemeClr val="dk2"/>
              </a:buClr>
              <a:buSzPts val="1400"/>
              <a:buFont typeface="HiraMaruProN-W4"/>
              <a:buChar char="■"/>
              <a:defRPr>
                <a:solidFill>
                  <a:schemeClr val="dk2"/>
                </a:solidFill>
                <a:latin typeface="HiraMaruProN-W4"/>
                <a:ea typeface="HiraMaruProN-W4"/>
                <a:cs typeface="HiraMaruProN-W4"/>
                <a:sym typeface="HiraMaruProN-W4"/>
              </a:defRPr>
            </a:lvl9pPr>
          </a:lstStyle>
          <a:p>
            <a:endParaRPr dirty="0"/>
          </a:p>
        </p:txBody>
      </p:sp>
      <p:sp>
        <p:nvSpPr>
          <p:cNvPr id="9" name="Google Shape;9;p1"/>
          <p:cNvSpPr/>
          <p:nvPr/>
        </p:nvSpPr>
        <p:spPr>
          <a:xfrm>
            <a:off x="-47550" y="4874325"/>
            <a:ext cx="9239100" cy="324600"/>
          </a:xfrm>
          <a:prstGeom prst="rect">
            <a:avLst/>
          </a:prstGeom>
          <a:solidFill>
            <a:srgbClr val="B81C3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1"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kumimoji="1" lang="ja-JP" altLang="en-US"/>
          </a:p>
        </p:txBody>
      </p:sp>
      <p:sp>
        <p:nvSpPr>
          <p:cNvPr id="3" name="サブタイトル 2"/>
          <p:cNvSpPr>
            <a:spLocks noGrp="1"/>
          </p:cNvSpPr>
          <p:nvPr>
            <p:ph type="subTitle"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algn="r"/>
            <a:fld id="{00000000-1234-1234-1234-123412341234}" type="slidenum">
              <a:rPr lang="en-US" altLang="ja" smtClean="0"/>
              <a:pPr algn="r"/>
              <a:t>1</a:t>
            </a:fld>
            <a:endParaRPr lang="ja" altLang="en-US" dirty="0"/>
          </a:p>
        </p:txBody>
      </p:sp>
    </p:spTree>
    <p:extLst>
      <p:ext uri="{BB962C8B-B14F-4D97-AF65-F5344CB8AC3E}">
        <p14:creationId xmlns:p14="http://schemas.microsoft.com/office/powerpoint/2010/main" val="38613570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59"/>
          <p:cNvSpPr txBox="1">
            <a:spLocks noGrp="1"/>
          </p:cNvSpPr>
          <p:nvPr>
            <p:ph type="title"/>
          </p:nvPr>
        </p:nvSpPr>
        <p:spPr>
          <a:xfrm>
            <a:off x="311700" y="703925"/>
            <a:ext cx="8520600" cy="35754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ja" sz="2600" dirty="0"/>
              <a:t>業務フローとは、業務を俯瞰して、</a:t>
            </a:r>
            <a:endParaRPr sz="2600" dirty="0"/>
          </a:p>
          <a:p>
            <a:pPr marL="457200" lvl="0" indent="0" algn="l" rtl="0">
              <a:spcBef>
                <a:spcPts val="0"/>
              </a:spcBef>
              <a:spcAft>
                <a:spcPts val="0"/>
              </a:spcAft>
              <a:buNone/>
            </a:pPr>
            <a:r>
              <a:rPr lang="ja" sz="2600" dirty="0"/>
              <a:t>みんなで再設計するための手法です。</a:t>
            </a:r>
            <a:endParaRPr sz="2600" dirty="0"/>
          </a:p>
          <a:p>
            <a:pPr marL="457200" lvl="0" indent="0" algn="l" rtl="0">
              <a:spcBef>
                <a:spcPts val="0"/>
              </a:spcBef>
              <a:spcAft>
                <a:spcPts val="0"/>
              </a:spcAft>
              <a:buNone/>
            </a:pPr>
            <a:endParaRPr sz="2600" dirty="0"/>
          </a:p>
          <a:p>
            <a:pPr marL="457200" lvl="0" indent="0" algn="l" rtl="0">
              <a:spcBef>
                <a:spcPts val="0"/>
              </a:spcBef>
              <a:spcAft>
                <a:spcPts val="0"/>
              </a:spcAft>
              <a:buNone/>
            </a:pPr>
            <a:r>
              <a:rPr lang="ja" sz="2600" dirty="0"/>
              <a:t>DX、データ分析、業務改善、</a:t>
            </a:r>
            <a:endParaRPr sz="2600" dirty="0"/>
          </a:p>
          <a:p>
            <a:pPr marL="457200" lvl="0" indent="0" algn="l" rtl="0">
              <a:spcBef>
                <a:spcPts val="0"/>
              </a:spcBef>
              <a:spcAft>
                <a:spcPts val="0"/>
              </a:spcAft>
              <a:buNone/>
            </a:pPr>
            <a:r>
              <a:rPr lang="ja" sz="2600" dirty="0"/>
              <a:t>仕事にまつわる全ての改善活動の</a:t>
            </a:r>
            <a:endParaRPr sz="2600" dirty="0"/>
          </a:p>
          <a:p>
            <a:pPr marL="457200" lvl="0" indent="0" algn="l" rtl="0">
              <a:spcBef>
                <a:spcPts val="0"/>
              </a:spcBef>
              <a:spcAft>
                <a:spcPts val="0"/>
              </a:spcAft>
              <a:buNone/>
            </a:pPr>
            <a:r>
              <a:rPr lang="ja" sz="2600" dirty="0"/>
              <a:t>見取り図（基礎調査）のようなものです。</a:t>
            </a:r>
            <a:endParaRPr sz="2600" dirty="0"/>
          </a:p>
        </p:txBody>
      </p:sp>
      <p:sp>
        <p:nvSpPr>
          <p:cNvPr id="509" name="Google Shape;509;p59"/>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10</a:t>
            </a:fld>
            <a:endParaRP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Google Shape;514;p60"/>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a:t>フローチャートにいくつかの要素が加わった感じ</a:t>
            </a:r>
            <a:endParaRPr/>
          </a:p>
        </p:txBody>
      </p:sp>
      <p:sp>
        <p:nvSpPr>
          <p:cNvPr id="515" name="Google Shape;515;p60"/>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11</a:t>
            </a:fld>
            <a:endParaRPr dirty="0"/>
          </a:p>
        </p:txBody>
      </p:sp>
      <p:sp>
        <p:nvSpPr>
          <p:cNvPr id="518" name="Google Shape;518;p60"/>
          <p:cNvSpPr txBox="1"/>
          <p:nvPr/>
        </p:nvSpPr>
        <p:spPr>
          <a:xfrm>
            <a:off x="3880097" y="2022997"/>
            <a:ext cx="3576453" cy="1323409"/>
          </a:xfrm>
          <a:prstGeom prst="rect">
            <a:avLst/>
          </a:prstGeom>
          <a:noFill/>
          <a:ln w="76200" cap="flat" cmpd="sng">
            <a:solidFill>
              <a:schemeClr val="lt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ja" sz="2000" b="1" dirty="0">
                <a:solidFill>
                  <a:schemeClr val="tx1"/>
                </a:solidFill>
                <a:latin typeface="HiraMaruProN-W4"/>
                <a:ea typeface="HiraMaruProN-W4"/>
                <a:cs typeface="HiraMaruProN-W4"/>
                <a:sym typeface="HiraMaruProN-W4"/>
              </a:rPr>
              <a:t>追加</a:t>
            </a:r>
            <a:r>
              <a:rPr lang="ja" sz="2000" b="1" dirty="0" smtClean="0">
                <a:solidFill>
                  <a:schemeClr val="tx1"/>
                </a:solidFill>
                <a:latin typeface="HiraMaruProN-W4"/>
                <a:ea typeface="HiraMaruProN-W4"/>
                <a:cs typeface="HiraMaruProN-W4"/>
                <a:sym typeface="HiraMaruProN-W4"/>
              </a:rPr>
              <a:t>要素</a:t>
            </a:r>
            <a:endParaRPr sz="1800" dirty="0">
              <a:solidFill>
                <a:schemeClr val="tx1"/>
              </a:solidFill>
              <a:latin typeface="HiraMaruProN-W4"/>
              <a:ea typeface="HiraMaruProN-W4"/>
              <a:cs typeface="HiraMaruProN-W4"/>
              <a:sym typeface="HiraMaruProN-W4"/>
            </a:endParaRPr>
          </a:p>
          <a:p>
            <a:pPr marL="457200" lvl="0" indent="-342900" algn="l" rtl="0">
              <a:spcBef>
                <a:spcPts val="0"/>
              </a:spcBef>
              <a:spcAft>
                <a:spcPts val="0"/>
              </a:spcAft>
              <a:buSzPts val="1800"/>
              <a:buFont typeface="HiraMaruProN-W4"/>
              <a:buChar char="●"/>
            </a:pPr>
            <a:r>
              <a:rPr lang="ja" sz="1800" b="1" dirty="0">
                <a:solidFill>
                  <a:srgbClr val="FF0000"/>
                </a:solidFill>
                <a:latin typeface="HiraMaruProN-W4"/>
                <a:ea typeface="HiraMaruProN-W4"/>
                <a:cs typeface="HiraMaruProN-W4"/>
                <a:sym typeface="HiraMaruProN-W4"/>
              </a:rPr>
              <a:t>作業する</a:t>
            </a:r>
            <a:r>
              <a:rPr lang="ja" sz="1800" b="1" dirty="0" smtClean="0">
                <a:solidFill>
                  <a:srgbClr val="FF0000"/>
                </a:solidFill>
                <a:latin typeface="HiraMaruProN-W4"/>
                <a:ea typeface="HiraMaruProN-W4"/>
                <a:cs typeface="HiraMaruProN-W4"/>
                <a:sym typeface="HiraMaruProN-W4"/>
              </a:rPr>
              <a:t>人</a:t>
            </a:r>
            <a:endParaRPr lang="en-US" altLang="ja" sz="1800" b="1" dirty="0" smtClean="0">
              <a:solidFill>
                <a:srgbClr val="FF0000"/>
              </a:solidFill>
              <a:latin typeface="HiraMaruProN-W4"/>
              <a:ea typeface="HiraMaruProN-W4"/>
              <a:cs typeface="HiraMaruProN-W4"/>
              <a:sym typeface="HiraMaruProN-W4"/>
            </a:endParaRPr>
          </a:p>
          <a:p>
            <a:pPr marL="457200" lvl="0" indent="-342900" algn="l" rtl="0">
              <a:spcBef>
                <a:spcPts val="0"/>
              </a:spcBef>
              <a:spcAft>
                <a:spcPts val="0"/>
              </a:spcAft>
              <a:buSzPts val="1800"/>
              <a:buFont typeface="HiraMaruProN-W4"/>
              <a:buChar char="●"/>
            </a:pPr>
            <a:r>
              <a:rPr lang="ja" sz="1800" b="1" dirty="0" smtClean="0">
                <a:solidFill>
                  <a:srgbClr val="FF0000"/>
                </a:solidFill>
                <a:latin typeface="HiraMaruProN-W4"/>
                <a:ea typeface="HiraMaruProN-W4"/>
                <a:cs typeface="HiraMaruProN-W4"/>
                <a:sym typeface="HiraMaruProN-W4"/>
              </a:rPr>
              <a:t>作業工程</a:t>
            </a:r>
            <a:endParaRPr sz="1800" b="1" dirty="0">
              <a:solidFill>
                <a:srgbClr val="FF0000"/>
              </a:solidFill>
              <a:latin typeface="HiraMaruProN-W4"/>
              <a:ea typeface="HiraMaruProN-W4"/>
              <a:cs typeface="HiraMaruProN-W4"/>
              <a:sym typeface="HiraMaruProN-W4"/>
            </a:endParaRPr>
          </a:p>
          <a:p>
            <a:pPr marL="457200" lvl="0" indent="-342900" algn="l" rtl="0">
              <a:spcBef>
                <a:spcPts val="0"/>
              </a:spcBef>
              <a:spcAft>
                <a:spcPts val="0"/>
              </a:spcAft>
              <a:buSzPts val="1800"/>
              <a:buFont typeface="HiraMaruProN-W4"/>
              <a:buChar char="●"/>
            </a:pPr>
            <a:r>
              <a:rPr lang="ja" sz="1800" b="1" dirty="0">
                <a:solidFill>
                  <a:srgbClr val="FF0000"/>
                </a:solidFill>
                <a:latin typeface="HiraMaruProN-W4"/>
                <a:ea typeface="HiraMaruProN-W4"/>
                <a:cs typeface="HiraMaruProN-W4"/>
                <a:sym typeface="HiraMaruProN-W4"/>
              </a:rPr>
              <a:t>使っているシステムやツール</a:t>
            </a:r>
            <a:endParaRPr sz="1800" b="1" dirty="0">
              <a:solidFill>
                <a:srgbClr val="FF0000"/>
              </a:solidFill>
              <a:latin typeface="HiraMaruProN-W4"/>
              <a:ea typeface="HiraMaruProN-W4"/>
              <a:cs typeface="HiraMaruProN-W4"/>
              <a:sym typeface="HiraMaruProN-W4"/>
            </a:endParaRPr>
          </a:p>
        </p:txBody>
      </p:sp>
      <p:sp>
        <p:nvSpPr>
          <p:cNvPr id="8" name="Google Shape;517;p60"/>
          <p:cNvSpPr txBox="1"/>
          <p:nvPr/>
        </p:nvSpPr>
        <p:spPr>
          <a:xfrm>
            <a:off x="7043231" y="4504078"/>
            <a:ext cx="2222985" cy="338700"/>
          </a:xfrm>
          <a:prstGeom prst="rect">
            <a:avLst/>
          </a:prstGeom>
          <a:noFill/>
          <a:ln>
            <a:noFill/>
          </a:ln>
        </p:spPr>
        <p:txBody>
          <a:bodyPr spcFirstLastPara="1" wrap="square" lIns="91425" tIns="91425" rIns="91425" bIns="91425" anchor="t" anchorCtr="0">
            <a:spAutoFit/>
          </a:bodyPr>
          <a:lstStyle/>
          <a:p>
            <a:pPr lvl="0"/>
            <a:r>
              <a:rPr lang="en-US" altLang="ja-JP" sz="1000" dirty="0">
                <a:latin typeface="HiraMaruProN-W4"/>
                <a:ea typeface="HiraMaruProN-W4"/>
                <a:cs typeface="HiraMaruProN-W4"/>
                <a:sym typeface="HiraMaruProN-W4"/>
              </a:rPr>
              <a:t>https://</a:t>
            </a:r>
            <a:r>
              <a:rPr lang="en-US" altLang="ja-JP" sz="1000" dirty="0" smtClean="0">
                <a:latin typeface="HiraMaruProN-W4"/>
                <a:ea typeface="HiraMaruProN-W4"/>
                <a:cs typeface="HiraMaruProN-W4"/>
                <a:sym typeface="HiraMaruProN-W4"/>
              </a:rPr>
              <a:t>medium-company.com</a:t>
            </a:r>
            <a:endParaRPr sz="1000" dirty="0">
              <a:latin typeface="HiraMaruProN-W4"/>
              <a:ea typeface="HiraMaruProN-W4"/>
              <a:cs typeface="HiraMaruProN-W4"/>
              <a:sym typeface="HiraMaruProN-W4"/>
            </a:endParaRPr>
          </a:p>
        </p:txBody>
      </p:sp>
      <p:pic>
        <p:nvPicPr>
          <p:cNvPr id="3" name="図 2"/>
          <p:cNvPicPr>
            <a:picLocks noChangeAspect="1"/>
          </p:cNvPicPr>
          <p:nvPr/>
        </p:nvPicPr>
        <p:blipFill rotWithShape="1">
          <a:blip r:embed="rId3">
            <a:extLst>
              <a:ext uri="{28A0092B-C50C-407E-A947-70E740481C1C}">
                <a14:useLocalDpi xmlns:a14="http://schemas.microsoft.com/office/drawing/2010/main" val="0"/>
              </a:ext>
            </a:extLst>
          </a:blip>
          <a:srcRect l="30088" t="4169" r="28988" b="2247"/>
          <a:stretch/>
        </p:blipFill>
        <p:spPr>
          <a:xfrm>
            <a:off x="1092203" y="884039"/>
            <a:ext cx="2275191" cy="390213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61"/>
          <p:cNvSpPr txBox="1">
            <a:spLocks noGrp="1"/>
          </p:cNvSpPr>
          <p:nvPr>
            <p:ph type="title"/>
          </p:nvPr>
        </p:nvSpPr>
        <p:spPr>
          <a:xfrm>
            <a:off x="311700" y="2926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業務フローのイメージ</a:t>
            </a:r>
            <a:endParaRPr dirty="0">
              <a:latin typeface="ＭＳ Ｐゴシック" panose="020B0600070205080204" pitchFamily="50" charset="-128"/>
              <a:ea typeface="ＭＳ Ｐゴシック" panose="020B0600070205080204" pitchFamily="50" charset="-128"/>
            </a:endParaRPr>
          </a:p>
        </p:txBody>
      </p:sp>
      <p:sp>
        <p:nvSpPr>
          <p:cNvPr id="524" name="Google Shape;524;p61"/>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12</a:t>
            </a:fld>
            <a:endParaRPr/>
          </a:p>
        </p:txBody>
      </p:sp>
      <p:graphicFrame>
        <p:nvGraphicFramePr>
          <p:cNvPr id="525" name="Google Shape;525;p61"/>
          <p:cNvGraphicFramePr/>
          <p:nvPr/>
        </p:nvGraphicFramePr>
        <p:xfrm>
          <a:off x="628650" y="913817"/>
          <a:ext cx="6538800" cy="3781210"/>
        </p:xfrm>
        <a:graphic>
          <a:graphicData uri="http://schemas.openxmlformats.org/drawingml/2006/table">
            <a:tbl>
              <a:tblPr firstRow="1" bandRow="1">
                <a:noFill/>
                <a:tableStyleId>{C490FEA3-0B32-467C-AD9E-20F0BB4ABB35}</a:tableStyleId>
              </a:tblPr>
              <a:tblGrid>
                <a:gridCol w="2179600">
                  <a:extLst>
                    <a:ext uri="{9D8B030D-6E8A-4147-A177-3AD203B41FA5}">
                      <a16:colId xmlns:a16="http://schemas.microsoft.com/office/drawing/2014/main" val="20000"/>
                    </a:ext>
                  </a:extLst>
                </a:gridCol>
                <a:gridCol w="2179600">
                  <a:extLst>
                    <a:ext uri="{9D8B030D-6E8A-4147-A177-3AD203B41FA5}">
                      <a16:colId xmlns:a16="http://schemas.microsoft.com/office/drawing/2014/main" val="20001"/>
                    </a:ext>
                  </a:extLst>
                </a:gridCol>
                <a:gridCol w="2179600">
                  <a:extLst>
                    <a:ext uri="{9D8B030D-6E8A-4147-A177-3AD203B41FA5}">
                      <a16:colId xmlns:a16="http://schemas.microsoft.com/office/drawing/2014/main" val="20002"/>
                    </a:ext>
                  </a:extLst>
                </a:gridCol>
              </a:tblGrid>
              <a:tr h="298850">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市民</a:t>
                      </a:r>
                      <a:endParaRPr sz="1100" u="none" strike="noStrike" cap="none">
                        <a:latin typeface="M PLUS 1p"/>
                        <a:ea typeface="M PLUS 1p"/>
                        <a:cs typeface="M PLUS 1p"/>
                        <a:sym typeface="M PLUS 1p"/>
                      </a:endParaRPr>
                    </a:p>
                  </a:txBody>
                  <a:tcPr marL="68600" marR="68600" marT="34300" marB="34300"/>
                </a:tc>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フロアマネージャー</a:t>
                      </a:r>
                      <a:endParaRPr sz="1100" u="none" strike="noStrike" cap="none">
                        <a:latin typeface="M PLUS 1p"/>
                        <a:ea typeface="M PLUS 1p"/>
                        <a:cs typeface="M PLUS 1p"/>
                        <a:sym typeface="M PLUS 1p"/>
                      </a:endParaRPr>
                    </a:p>
                  </a:txBody>
                  <a:tcPr marL="68600" marR="68600" marT="34300" marB="34300"/>
                </a:tc>
                <a:tc>
                  <a:txBody>
                    <a:bodyPr/>
                    <a:lstStyle/>
                    <a:p>
                      <a:pPr marL="0" marR="0" lvl="0" indent="0" algn="ctr" rtl="0">
                        <a:lnSpc>
                          <a:spcPct val="100000"/>
                        </a:lnSpc>
                        <a:spcBef>
                          <a:spcPts val="0"/>
                        </a:spcBef>
                        <a:spcAft>
                          <a:spcPts val="0"/>
                        </a:spcAft>
                        <a:buClr>
                          <a:srgbClr val="000000"/>
                        </a:buClr>
                        <a:buSzPts val="1400"/>
                        <a:buFont typeface="Arial"/>
                        <a:buNone/>
                      </a:pPr>
                      <a:r>
                        <a:rPr lang="ja" sz="1400" u="none" strike="noStrike" cap="none">
                          <a:latin typeface="M PLUS 1p"/>
                          <a:ea typeface="M PLUS 1p"/>
                          <a:cs typeface="M PLUS 1p"/>
                          <a:sym typeface="M PLUS 1p"/>
                        </a:rPr>
                        <a:t>窓口</a:t>
                      </a:r>
                      <a:endParaRPr sz="1100" u="none" strike="noStrike" cap="none">
                        <a:latin typeface="M PLUS 1p"/>
                        <a:ea typeface="M PLUS 1p"/>
                        <a:cs typeface="M PLUS 1p"/>
                        <a:sym typeface="M PLUS 1p"/>
                      </a:endParaRPr>
                    </a:p>
                  </a:txBody>
                  <a:tcPr marL="68600" marR="68600" marT="34300" marB="34300"/>
                </a:tc>
                <a:extLst>
                  <a:ext uri="{0D108BD9-81ED-4DB2-BD59-A6C34878D82A}">
                    <a16:rowId xmlns:a16="http://schemas.microsoft.com/office/drawing/2014/main" val="10000"/>
                  </a:ext>
                </a:extLst>
              </a:tr>
              <a:tr h="298850">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tc>
                  <a:txBody>
                    <a:bodyPr/>
                    <a:lstStyle/>
                    <a:p>
                      <a:pPr marL="0" marR="0" lvl="0" indent="0" algn="l" rtl="0">
                        <a:lnSpc>
                          <a:spcPct val="100000"/>
                        </a:lnSpc>
                        <a:spcBef>
                          <a:spcPts val="0"/>
                        </a:spcBef>
                        <a:spcAft>
                          <a:spcPts val="0"/>
                        </a:spcAft>
                        <a:buClr>
                          <a:srgbClr val="000000"/>
                        </a:buClr>
                        <a:buSzPts val="1400"/>
                        <a:buFont typeface="Arial"/>
                        <a:buNone/>
                      </a:pPr>
                      <a:endParaRPr sz="1400" u="none" strike="noStrike" cap="none">
                        <a:latin typeface="M PLUS 1p"/>
                        <a:ea typeface="M PLUS 1p"/>
                        <a:cs typeface="M PLUS 1p"/>
                        <a:sym typeface="M PLUS 1p"/>
                      </a:endParaRPr>
                    </a:p>
                  </a:txBody>
                  <a:tcPr marL="68600" marR="68600" marT="34300" marB="34300"/>
                </a:tc>
                <a:extLst>
                  <a:ext uri="{0D108BD9-81ED-4DB2-BD59-A6C34878D82A}">
                    <a16:rowId xmlns:a16="http://schemas.microsoft.com/office/drawing/2014/main" val="10001"/>
                  </a:ext>
                </a:extLst>
              </a:tr>
            </a:tbl>
          </a:graphicData>
        </a:graphic>
      </p:graphicFrame>
      <p:sp>
        <p:nvSpPr>
          <p:cNvPr id="526" name="Google Shape;526;p61"/>
          <p:cNvSpPr/>
          <p:nvPr/>
        </p:nvSpPr>
        <p:spPr>
          <a:xfrm>
            <a:off x="1767585" y="1294045"/>
            <a:ext cx="7620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申請の</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ため市役所に移動</a:t>
            </a:r>
            <a:endParaRPr sz="1100" i="0" u="none" strike="noStrike" cap="none">
              <a:solidFill>
                <a:srgbClr val="000000"/>
              </a:solidFill>
              <a:latin typeface="M PLUS 1p"/>
              <a:ea typeface="M PLUS 1p"/>
              <a:cs typeface="M PLUS 1p"/>
              <a:sym typeface="M PLUS 1p"/>
            </a:endParaRPr>
          </a:p>
        </p:txBody>
      </p:sp>
      <p:grpSp>
        <p:nvGrpSpPr>
          <p:cNvPr id="527" name="Google Shape;527;p61"/>
          <p:cNvGrpSpPr/>
          <p:nvPr/>
        </p:nvGrpSpPr>
        <p:grpSpPr>
          <a:xfrm>
            <a:off x="3971901" y="2236054"/>
            <a:ext cx="781170" cy="741745"/>
            <a:chOff x="3911032" y="3657600"/>
            <a:chExt cx="1400700" cy="1401900"/>
          </a:xfrm>
        </p:grpSpPr>
        <p:sp>
          <p:nvSpPr>
            <p:cNvPr id="528" name="Google Shape;528;p61"/>
            <p:cNvSpPr/>
            <p:nvPr/>
          </p:nvSpPr>
          <p:spPr>
            <a:xfrm rot="2772363">
              <a:off x="4107457" y="3871388"/>
              <a:ext cx="1007850" cy="974323"/>
            </a:xfrm>
            <a:prstGeom prst="rect">
              <a:avLst/>
            </a:prstGeom>
            <a:solidFill>
              <a:srgbClr val="FF40FF"/>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900"/>
                <a:buFont typeface="Arial"/>
                <a:buNone/>
              </a:pPr>
              <a:endParaRPr sz="900" i="0" u="none" strike="noStrike" cap="none">
                <a:solidFill>
                  <a:srgbClr val="FFFFFF"/>
                </a:solidFill>
                <a:latin typeface="M PLUS 1p"/>
                <a:ea typeface="M PLUS 1p"/>
                <a:cs typeface="M PLUS 1p"/>
                <a:sym typeface="M PLUS 1p"/>
              </a:endParaRPr>
            </a:p>
          </p:txBody>
        </p:sp>
        <p:sp>
          <p:nvSpPr>
            <p:cNvPr id="529" name="Google Shape;529;p61"/>
            <p:cNvSpPr txBox="1"/>
            <p:nvPr/>
          </p:nvSpPr>
          <p:spPr>
            <a:xfrm>
              <a:off x="4181436" y="3903241"/>
              <a:ext cx="859800" cy="9162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or</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申請</a:t>
              </a:r>
              <a:endParaRPr sz="1100" i="0" u="none" strike="noStrike" cap="none">
                <a:solidFill>
                  <a:srgbClr val="000000"/>
                </a:solidFill>
                <a:latin typeface="M PLUS 1p"/>
                <a:ea typeface="M PLUS 1p"/>
                <a:cs typeface="M PLUS 1p"/>
                <a:sym typeface="M PLUS 1p"/>
              </a:endParaRPr>
            </a:p>
          </p:txBody>
        </p:sp>
      </p:grpSp>
      <p:sp>
        <p:nvSpPr>
          <p:cNvPr id="530" name="Google Shape;530;p61"/>
          <p:cNvSpPr/>
          <p:nvPr/>
        </p:nvSpPr>
        <p:spPr>
          <a:xfrm>
            <a:off x="2970601" y="3062958"/>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受付</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番号</a:t>
            </a:r>
            <a:endParaRPr sz="1100" i="0" u="none" strike="noStrike" cap="none">
              <a:solidFill>
                <a:srgbClr val="000000"/>
              </a:solidFill>
              <a:latin typeface="M PLUS 1p"/>
              <a:ea typeface="M PLUS 1p"/>
              <a:cs typeface="M PLUS 1p"/>
              <a:sym typeface="M PLUS 1p"/>
            </a:endParaRPr>
          </a:p>
        </p:txBody>
      </p:sp>
      <p:sp>
        <p:nvSpPr>
          <p:cNvPr id="531" name="Google Shape;531;p61"/>
          <p:cNvSpPr/>
          <p:nvPr/>
        </p:nvSpPr>
        <p:spPr>
          <a:xfrm>
            <a:off x="3997126" y="1340573"/>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申請内容</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聞き取り</a:t>
            </a:r>
            <a:endParaRPr sz="1100" i="0" u="none" strike="noStrike" cap="none">
              <a:solidFill>
                <a:srgbClr val="000000"/>
              </a:solidFill>
              <a:latin typeface="M PLUS 1p"/>
              <a:ea typeface="M PLUS 1p"/>
              <a:cs typeface="M PLUS 1p"/>
              <a:sym typeface="M PLUS 1p"/>
            </a:endParaRPr>
          </a:p>
        </p:txBody>
      </p:sp>
      <p:sp>
        <p:nvSpPr>
          <p:cNvPr id="532" name="Google Shape;532;p61"/>
          <p:cNvSpPr/>
          <p:nvPr/>
        </p:nvSpPr>
        <p:spPr>
          <a:xfrm>
            <a:off x="5571678" y="3111988"/>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次の</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呼び出し</a:t>
            </a:r>
            <a:endParaRPr sz="1100" i="0" u="none" strike="noStrike" cap="none">
              <a:solidFill>
                <a:srgbClr val="000000"/>
              </a:solidFill>
              <a:latin typeface="M PLUS 1p"/>
              <a:ea typeface="M PLUS 1p"/>
              <a:cs typeface="M PLUS 1p"/>
              <a:sym typeface="M PLUS 1p"/>
            </a:endParaRPr>
          </a:p>
        </p:txBody>
      </p:sp>
      <p:sp>
        <p:nvSpPr>
          <p:cNvPr id="533" name="Google Shape;533;p61"/>
          <p:cNvSpPr/>
          <p:nvPr/>
        </p:nvSpPr>
        <p:spPr>
          <a:xfrm>
            <a:off x="2873579" y="2322883"/>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相談窓口に案内</a:t>
            </a:r>
            <a:endParaRPr sz="1100" i="0" u="none" strike="noStrike" cap="none">
              <a:solidFill>
                <a:srgbClr val="000000"/>
              </a:solidFill>
              <a:latin typeface="M PLUS 1p"/>
              <a:ea typeface="M PLUS 1p"/>
              <a:cs typeface="M PLUS 1p"/>
              <a:sym typeface="M PLUS 1p"/>
            </a:endParaRPr>
          </a:p>
        </p:txBody>
      </p:sp>
      <p:cxnSp>
        <p:nvCxnSpPr>
          <p:cNvPr id="534" name="Google Shape;534;p61"/>
          <p:cNvCxnSpPr>
            <a:stCxn id="526" idx="3"/>
            <a:endCxn id="531" idx="1"/>
          </p:cNvCxnSpPr>
          <p:nvPr/>
        </p:nvCxnSpPr>
        <p:spPr>
          <a:xfrm>
            <a:off x="2529585" y="1589095"/>
            <a:ext cx="1467600" cy="5700"/>
          </a:xfrm>
          <a:prstGeom prst="straightConnector1">
            <a:avLst/>
          </a:prstGeom>
          <a:noFill/>
          <a:ln w="9525" cap="flat" cmpd="sng">
            <a:solidFill>
              <a:srgbClr val="4285F4"/>
            </a:solidFill>
            <a:prstDash val="solid"/>
            <a:miter lim="800000"/>
            <a:headEnd type="none" w="sm" len="sm"/>
            <a:tailEnd type="triangle" w="med" len="med"/>
          </a:ln>
        </p:spPr>
      </p:cxnSp>
      <p:cxnSp>
        <p:nvCxnSpPr>
          <p:cNvPr id="535" name="Google Shape;535;p61"/>
          <p:cNvCxnSpPr>
            <a:stCxn id="531" idx="2"/>
          </p:cNvCxnSpPr>
          <p:nvPr/>
        </p:nvCxnSpPr>
        <p:spPr>
          <a:xfrm>
            <a:off x="4378126" y="1848773"/>
            <a:ext cx="0" cy="369600"/>
          </a:xfrm>
          <a:prstGeom prst="straightConnector1">
            <a:avLst/>
          </a:prstGeom>
          <a:noFill/>
          <a:ln w="9525" cap="flat" cmpd="sng">
            <a:solidFill>
              <a:srgbClr val="4285F4"/>
            </a:solidFill>
            <a:prstDash val="solid"/>
            <a:miter lim="800000"/>
            <a:headEnd type="none" w="sm" len="sm"/>
            <a:tailEnd type="triangle" w="med" len="med"/>
          </a:ln>
        </p:spPr>
      </p:cxnSp>
      <p:sp>
        <p:nvSpPr>
          <p:cNvPr id="536" name="Google Shape;536;p61"/>
          <p:cNvSpPr/>
          <p:nvPr/>
        </p:nvSpPr>
        <p:spPr>
          <a:xfrm>
            <a:off x="1347121" y="3188311"/>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申請待ち</a:t>
            </a:r>
            <a:endParaRPr sz="1100" i="0" u="none" strike="noStrike" cap="none">
              <a:solidFill>
                <a:srgbClr val="000000"/>
              </a:solidFill>
              <a:latin typeface="M PLUS 1p"/>
              <a:ea typeface="M PLUS 1p"/>
              <a:cs typeface="M PLUS 1p"/>
              <a:sym typeface="M PLUS 1p"/>
            </a:endParaRPr>
          </a:p>
        </p:txBody>
      </p:sp>
      <p:cxnSp>
        <p:nvCxnSpPr>
          <p:cNvPr id="537" name="Google Shape;537;p61"/>
          <p:cNvCxnSpPr/>
          <p:nvPr/>
        </p:nvCxnSpPr>
        <p:spPr>
          <a:xfrm rot="10800000">
            <a:off x="3669826" y="2592026"/>
            <a:ext cx="327300" cy="7800"/>
          </a:xfrm>
          <a:prstGeom prst="straightConnector1">
            <a:avLst/>
          </a:prstGeom>
          <a:noFill/>
          <a:ln w="9525" cap="flat" cmpd="sng">
            <a:solidFill>
              <a:srgbClr val="4285F4"/>
            </a:solidFill>
            <a:prstDash val="solid"/>
            <a:miter lim="800000"/>
            <a:headEnd type="none" w="sm" len="sm"/>
            <a:tailEnd type="triangle" w="med" len="med"/>
          </a:ln>
        </p:spPr>
      </p:cxnSp>
      <p:sp>
        <p:nvSpPr>
          <p:cNvPr id="538" name="Google Shape;538;p61"/>
          <p:cNvSpPr/>
          <p:nvPr/>
        </p:nvSpPr>
        <p:spPr>
          <a:xfrm>
            <a:off x="1347121" y="2326852"/>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相談</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（終了）</a:t>
            </a:r>
            <a:endParaRPr sz="1100" i="0" u="none" strike="noStrike" cap="none">
              <a:solidFill>
                <a:srgbClr val="000000"/>
              </a:solidFill>
              <a:latin typeface="M PLUS 1p"/>
              <a:ea typeface="M PLUS 1p"/>
              <a:cs typeface="M PLUS 1p"/>
              <a:sym typeface="M PLUS 1p"/>
            </a:endParaRPr>
          </a:p>
        </p:txBody>
      </p:sp>
      <p:cxnSp>
        <p:nvCxnSpPr>
          <p:cNvPr id="539" name="Google Shape;539;p61"/>
          <p:cNvCxnSpPr>
            <a:stCxn id="533" idx="1"/>
            <a:endCxn id="538" idx="3"/>
          </p:cNvCxnSpPr>
          <p:nvPr/>
        </p:nvCxnSpPr>
        <p:spPr>
          <a:xfrm flipH="1">
            <a:off x="2109179" y="2576983"/>
            <a:ext cx="764400" cy="3900"/>
          </a:xfrm>
          <a:prstGeom prst="straightConnector1">
            <a:avLst/>
          </a:prstGeom>
          <a:noFill/>
          <a:ln w="9525" cap="flat" cmpd="sng">
            <a:solidFill>
              <a:srgbClr val="4285F4"/>
            </a:solidFill>
            <a:prstDash val="solid"/>
            <a:miter lim="800000"/>
            <a:headEnd type="none" w="sm" len="sm"/>
            <a:tailEnd type="triangle" w="med" len="med"/>
          </a:ln>
        </p:spPr>
      </p:cxnSp>
      <p:cxnSp>
        <p:nvCxnSpPr>
          <p:cNvPr id="540" name="Google Shape;540;p61"/>
          <p:cNvCxnSpPr>
            <a:stCxn id="529" idx="2"/>
            <a:endCxn id="536" idx="3"/>
          </p:cNvCxnSpPr>
          <p:nvPr/>
        </p:nvCxnSpPr>
        <p:spPr>
          <a:xfrm rot="5400000">
            <a:off x="2940011" y="2019935"/>
            <a:ext cx="591600" cy="2253300"/>
          </a:xfrm>
          <a:prstGeom prst="bentConnector2">
            <a:avLst/>
          </a:prstGeom>
          <a:noFill/>
          <a:ln w="9525" cap="flat" cmpd="sng">
            <a:solidFill>
              <a:srgbClr val="4285F4"/>
            </a:solidFill>
            <a:prstDash val="solid"/>
            <a:miter lim="800000"/>
            <a:headEnd type="none" w="sm" len="sm"/>
            <a:tailEnd type="triangle" w="med" len="med"/>
          </a:ln>
        </p:spPr>
      </p:cxnSp>
      <p:sp>
        <p:nvSpPr>
          <p:cNvPr id="541" name="Google Shape;541;p61"/>
          <p:cNvSpPr txBox="1"/>
          <p:nvPr/>
        </p:nvSpPr>
        <p:spPr>
          <a:xfrm>
            <a:off x="4471532" y="3035788"/>
            <a:ext cx="407700" cy="408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 sz="1100" i="0" u="none" strike="noStrike" cap="none">
                <a:solidFill>
                  <a:srgbClr val="000000"/>
                </a:solidFill>
                <a:latin typeface="M PLUS 1p"/>
                <a:ea typeface="M PLUS 1p"/>
                <a:cs typeface="M PLUS 1p"/>
                <a:sym typeface="M PLUS 1p"/>
              </a:rPr>
              <a:t>申請</a:t>
            </a:r>
            <a:endParaRPr sz="1400" i="0" u="none" strike="noStrike" cap="none">
              <a:solidFill>
                <a:srgbClr val="000000"/>
              </a:solidFill>
              <a:latin typeface="M PLUS 1p"/>
              <a:ea typeface="M PLUS 1p"/>
              <a:cs typeface="M PLUS 1p"/>
              <a:sym typeface="M PLUS 1p"/>
            </a:endParaRPr>
          </a:p>
        </p:txBody>
      </p:sp>
      <p:sp>
        <p:nvSpPr>
          <p:cNvPr id="542" name="Google Shape;542;p61"/>
          <p:cNvSpPr txBox="1"/>
          <p:nvPr/>
        </p:nvSpPr>
        <p:spPr>
          <a:xfrm>
            <a:off x="3759209" y="2212271"/>
            <a:ext cx="407700" cy="408000"/>
          </a:xfrm>
          <a:prstGeom prst="rect">
            <a:avLst/>
          </a:prstGeom>
          <a:noFill/>
          <a:ln>
            <a:noFill/>
          </a:ln>
        </p:spPr>
        <p:txBody>
          <a:bodyPr spcFirstLastPara="1" wrap="square" lIns="68575" tIns="34275" rIns="68575" bIns="34275" anchor="t" anchorCtr="0">
            <a:spAutoFit/>
          </a:bodyPr>
          <a:lstStyle/>
          <a:p>
            <a:pPr marL="0" marR="0" lvl="0" indent="0" algn="l" rtl="0">
              <a:lnSpc>
                <a:spcPct val="100000"/>
              </a:lnSpc>
              <a:spcBef>
                <a:spcPts val="0"/>
              </a:spcBef>
              <a:spcAft>
                <a:spcPts val="0"/>
              </a:spcAft>
              <a:buClr>
                <a:srgbClr val="000000"/>
              </a:buClr>
              <a:buSzPts val="1100"/>
              <a:buFont typeface="Arial"/>
              <a:buNone/>
            </a:pPr>
            <a:r>
              <a:rPr lang="ja" sz="1100" i="0" u="none" strike="noStrike" cap="none">
                <a:solidFill>
                  <a:srgbClr val="000000"/>
                </a:solidFill>
                <a:latin typeface="M PLUS 1p"/>
                <a:ea typeface="M PLUS 1p"/>
                <a:cs typeface="M PLUS 1p"/>
                <a:sym typeface="M PLUS 1p"/>
              </a:rPr>
              <a:t>相談</a:t>
            </a:r>
            <a:endParaRPr sz="1400" i="0" u="none" strike="noStrike" cap="none">
              <a:solidFill>
                <a:srgbClr val="000000"/>
              </a:solidFill>
              <a:latin typeface="M PLUS 1p"/>
              <a:ea typeface="M PLUS 1p"/>
              <a:cs typeface="M PLUS 1p"/>
              <a:sym typeface="M PLUS 1p"/>
            </a:endParaRPr>
          </a:p>
        </p:txBody>
      </p:sp>
      <p:sp>
        <p:nvSpPr>
          <p:cNvPr id="543" name="Google Shape;543;p61"/>
          <p:cNvSpPr/>
          <p:nvPr/>
        </p:nvSpPr>
        <p:spPr>
          <a:xfrm>
            <a:off x="5571678" y="4002665"/>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申請受理</a:t>
            </a:r>
            <a:endParaRPr sz="1100" i="0" u="none" strike="noStrike" cap="none">
              <a:solidFill>
                <a:srgbClr val="000000"/>
              </a:solidFill>
              <a:latin typeface="M PLUS 1p"/>
              <a:ea typeface="M PLUS 1p"/>
              <a:cs typeface="M PLUS 1p"/>
              <a:sym typeface="M PLUS 1p"/>
            </a:endParaRPr>
          </a:p>
        </p:txBody>
      </p:sp>
      <p:cxnSp>
        <p:nvCxnSpPr>
          <p:cNvPr id="544" name="Google Shape;544;p61"/>
          <p:cNvCxnSpPr>
            <a:stCxn id="536" idx="2"/>
            <a:endCxn id="543" idx="0"/>
          </p:cNvCxnSpPr>
          <p:nvPr/>
        </p:nvCxnSpPr>
        <p:spPr>
          <a:xfrm rot="-5400000" flipH="1">
            <a:off x="3687271" y="1737361"/>
            <a:ext cx="306300" cy="4224600"/>
          </a:xfrm>
          <a:prstGeom prst="bentConnector3">
            <a:avLst>
              <a:gd name="adj1" fmla="val 49976"/>
            </a:avLst>
          </a:prstGeom>
          <a:noFill/>
          <a:ln w="9525" cap="flat" cmpd="sng">
            <a:solidFill>
              <a:srgbClr val="4285F4"/>
            </a:solidFill>
            <a:prstDash val="solid"/>
            <a:miter lim="800000"/>
            <a:headEnd type="none" w="sm" len="sm"/>
            <a:tailEnd type="triangle" w="med" len="med"/>
          </a:ln>
        </p:spPr>
      </p:cxnSp>
      <p:cxnSp>
        <p:nvCxnSpPr>
          <p:cNvPr id="545" name="Google Shape;545;p61"/>
          <p:cNvCxnSpPr>
            <a:endCxn id="543" idx="0"/>
          </p:cNvCxnSpPr>
          <p:nvPr/>
        </p:nvCxnSpPr>
        <p:spPr>
          <a:xfrm>
            <a:off x="5952678" y="3636065"/>
            <a:ext cx="0" cy="366600"/>
          </a:xfrm>
          <a:prstGeom prst="straightConnector1">
            <a:avLst/>
          </a:prstGeom>
          <a:noFill/>
          <a:ln w="9525" cap="flat" cmpd="sng">
            <a:solidFill>
              <a:srgbClr val="4285F4"/>
            </a:solidFill>
            <a:prstDash val="solid"/>
            <a:miter lim="800000"/>
            <a:headEnd type="none" w="sm" len="sm"/>
            <a:tailEnd type="triangle" w="med" len="med"/>
          </a:ln>
        </p:spPr>
      </p:cxnSp>
      <p:sp>
        <p:nvSpPr>
          <p:cNvPr id="546" name="Google Shape;546;p61"/>
          <p:cNvSpPr/>
          <p:nvPr/>
        </p:nvSpPr>
        <p:spPr>
          <a:xfrm>
            <a:off x="4445467" y="3475640"/>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受付</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番号</a:t>
            </a:r>
            <a:endParaRPr sz="1100" i="0" u="none" strike="noStrike" cap="none">
              <a:solidFill>
                <a:srgbClr val="000000"/>
              </a:solidFill>
              <a:latin typeface="M PLUS 1p"/>
              <a:ea typeface="M PLUS 1p"/>
              <a:cs typeface="M PLUS 1p"/>
              <a:sym typeface="M PLUS 1p"/>
            </a:endParaRPr>
          </a:p>
        </p:txBody>
      </p:sp>
      <p:sp>
        <p:nvSpPr>
          <p:cNvPr id="547" name="Google Shape;547;p61"/>
          <p:cNvSpPr/>
          <p:nvPr/>
        </p:nvSpPr>
        <p:spPr>
          <a:xfrm>
            <a:off x="1353143" y="3988165"/>
            <a:ext cx="762000" cy="5082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申請書</a:t>
            </a:r>
            <a:endParaRPr sz="900" i="0" u="none" strike="noStrike" cap="none">
              <a:solidFill>
                <a:srgbClr val="000000"/>
              </a:solidFill>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受け取り</a:t>
            </a:r>
            <a:br>
              <a:rPr lang="ja" sz="900" i="0" u="none" strike="noStrike" cap="none">
                <a:solidFill>
                  <a:srgbClr val="000000"/>
                </a:solidFill>
                <a:latin typeface="M PLUS 1p"/>
                <a:ea typeface="M PLUS 1p"/>
                <a:cs typeface="M PLUS 1p"/>
                <a:sym typeface="M PLUS 1p"/>
              </a:rPr>
            </a:br>
            <a:r>
              <a:rPr lang="ja" sz="900" b="1" i="0" u="none" strike="noStrike" cap="none">
                <a:solidFill>
                  <a:srgbClr val="000000"/>
                </a:solidFill>
                <a:latin typeface="M PLUS 1p"/>
                <a:ea typeface="M PLUS 1p"/>
                <a:cs typeface="M PLUS 1p"/>
                <a:sym typeface="M PLUS 1p"/>
              </a:rPr>
              <a:t>（終了）</a:t>
            </a:r>
            <a:endParaRPr sz="1100" i="0" u="none" strike="noStrike" cap="none">
              <a:solidFill>
                <a:srgbClr val="000000"/>
              </a:solidFill>
              <a:latin typeface="M PLUS 1p"/>
              <a:ea typeface="M PLUS 1p"/>
              <a:cs typeface="M PLUS 1p"/>
              <a:sym typeface="M PLUS 1p"/>
            </a:endParaRPr>
          </a:p>
        </p:txBody>
      </p:sp>
      <p:cxnSp>
        <p:nvCxnSpPr>
          <p:cNvPr id="548" name="Google Shape;548;p61"/>
          <p:cNvCxnSpPr>
            <a:stCxn id="543" idx="1"/>
            <a:endCxn id="547" idx="3"/>
          </p:cNvCxnSpPr>
          <p:nvPr/>
        </p:nvCxnSpPr>
        <p:spPr>
          <a:xfrm rot="10800000">
            <a:off x="2115078" y="4242365"/>
            <a:ext cx="3456600" cy="14400"/>
          </a:xfrm>
          <a:prstGeom prst="straightConnector1">
            <a:avLst/>
          </a:prstGeom>
          <a:noFill/>
          <a:ln w="9525" cap="flat" cmpd="sng">
            <a:solidFill>
              <a:srgbClr val="4285F4"/>
            </a:solidFill>
            <a:prstDash val="solid"/>
            <a:miter lim="800000"/>
            <a:headEnd type="none" w="sm" len="sm"/>
            <a:tailEnd type="triangle" w="med" len="med"/>
          </a:ln>
        </p:spPr>
      </p:cxnSp>
      <p:sp>
        <p:nvSpPr>
          <p:cNvPr id="549" name="Google Shape;549;p61"/>
          <p:cNvSpPr/>
          <p:nvPr/>
        </p:nvSpPr>
        <p:spPr>
          <a:xfrm>
            <a:off x="3795786" y="4220759"/>
            <a:ext cx="624000" cy="329100"/>
          </a:xfrm>
          <a:prstGeom prst="rect">
            <a:avLst/>
          </a:prstGeom>
          <a:solidFill>
            <a:srgbClr val="C4E0B2"/>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申請書</a:t>
            </a:r>
            <a:endParaRPr sz="1100" i="0" u="none" strike="noStrike" cap="none">
              <a:solidFill>
                <a:srgbClr val="000000"/>
              </a:solidFill>
              <a:latin typeface="M PLUS 1p"/>
              <a:ea typeface="M PLUS 1p"/>
              <a:cs typeface="M PLUS 1p"/>
              <a:sym typeface="M PLUS 1p"/>
            </a:endParaRPr>
          </a:p>
        </p:txBody>
      </p:sp>
      <p:sp>
        <p:nvSpPr>
          <p:cNvPr id="550" name="Google Shape;550;p61"/>
          <p:cNvSpPr/>
          <p:nvPr/>
        </p:nvSpPr>
        <p:spPr>
          <a:xfrm>
            <a:off x="6514091" y="4081048"/>
            <a:ext cx="645000" cy="356700"/>
          </a:xfrm>
          <a:prstGeom prst="rect">
            <a:avLst/>
          </a:prstGeom>
          <a:solidFill>
            <a:srgbClr val="BBD6EE"/>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900" i="0" u="none" strike="noStrike" cap="none">
                <a:solidFill>
                  <a:srgbClr val="000000"/>
                </a:solidFill>
                <a:latin typeface="M PLUS 1p"/>
                <a:ea typeface="M PLUS 1p"/>
                <a:cs typeface="M PLUS 1p"/>
                <a:sym typeface="M PLUS 1p"/>
              </a:rPr>
              <a:t>Xxx</a:t>
            </a:r>
            <a:br>
              <a:rPr lang="ja" sz="900" i="0" u="none" strike="noStrike" cap="none">
                <a:solidFill>
                  <a:srgbClr val="000000"/>
                </a:solidFill>
                <a:latin typeface="M PLUS 1p"/>
                <a:ea typeface="M PLUS 1p"/>
                <a:cs typeface="M PLUS 1p"/>
                <a:sym typeface="M PLUS 1p"/>
              </a:rPr>
            </a:br>
            <a:r>
              <a:rPr lang="ja" sz="900" i="0" u="none" strike="noStrike" cap="none">
                <a:solidFill>
                  <a:srgbClr val="000000"/>
                </a:solidFill>
                <a:latin typeface="M PLUS 1p"/>
                <a:ea typeface="M PLUS 1p"/>
                <a:cs typeface="M PLUS 1p"/>
                <a:sym typeface="M PLUS 1p"/>
              </a:rPr>
              <a:t>システム</a:t>
            </a:r>
            <a:endParaRPr sz="1100" i="0" u="none" strike="noStrike" cap="none">
              <a:solidFill>
                <a:srgbClr val="000000"/>
              </a:solidFill>
              <a:latin typeface="M PLUS 1p"/>
              <a:ea typeface="M PLUS 1p"/>
              <a:cs typeface="M PLUS 1p"/>
              <a:sym typeface="M PLUS 1p"/>
            </a:endParaRPr>
          </a:p>
        </p:txBody>
      </p:sp>
      <p:cxnSp>
        <p:nvCxnSpPr>
          <p:cNvPr id="551" name="Google Shape;551;p61"/>
          <p:cNvCxnSpPr>
            <a:stCxn id="543" idx="3"/>
            <a:endCxn id="550" idx="1"/>
          </p:cNvCxnSpPr>
          <p:nvPr/>
        </p:nvCxnSpPr>
        <p:spPr>
          <a:xfrm>
            <a:off x="6333678" y="4256765"/>
            <a:ext cx="180300" cy="2700"/>
          </a:xfrm>
          <a:prstGeom prst="straightConnector1">
            <a:avLst/>
          </a:prstGeom>
          <a:noFill/>
          <a:ln w="9525" cap="flat" cmpd="sng">
            <a:solidFill>
              <a:srgbClr val="4285F4"/>
            </a:solidFill>
            <a:prstDash val="solid"/>
            <a:miter lim="800000"/>
            <a:headEnd type="none" w="sm" len="sm"/>
            <a:tailEnd type="triangle" w="med" len="med"/>
          </a:ln>
        </p:spPr>
      </p:cxnSp>
      <p:sp>
        <p:nvSpPr>
          <p:cNvPr id="552" name="Google Shape;552;p61"/>
          <p:cNvSpPr/>
          <p:nvPr/>
        </p:nvSpPr>
        <p:spPr>
          <a:xfrm>
            <a:off x="776985" y="1294045"/>
            <a:ext cx="7620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b="1">
                <a:latin typeface="M PLUS 1p"/>
                <a:ea typeface="M PLUS 1p"/>
                <a:cs typeface="M PLUS 1p"/>
                <a:sym typeface="M PLUS 1p"/>
              </a:rPr>
              <a:t>(開始)</a:t>
            </a:r>
            <a:endParaRPr sz="1000" b="1">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給付金が</a:t>
            </a:r>
            <a:endParaRPr sz="1000">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欲しい</a:t>
            </a:r>
            <a:endParaRPr sz="1000">
              <a:latin typeface="M PLUS 1p"/>
              <a:ea typeface="M PLUS 1p"/>
              <a:cs typeface="M PLUS 1p"/>
              <a:sym typeface="M PLUS 1p"/>
            </a:endParaRPr>
          </a:p>
        </p:txBody>
      </p:sp>
      <p:cxnSp>
        <p:nvCxnSpPr>
          <p:cNvPr id="553" name="Google Shape;553;p61"/>
          <p:cNvCxnSpPr>
            <a:stCxn id="552" idx="3"/>
            <a:endCxn id="526" idx="1"/>
          </p:cNvCxnSpPr>
          <p:nvPr/>
        </p:nvCxnSpPr>
        <p:spPr>
          <a:xfrm>
            <a:off x="1538985" y="1589095"/>
            <a:ext cx="228600" cy="0"/>
          </a:xfrm>
          <a:prstGeom prst="straightConnector1">
            <a:avLst/>
          </a:prstGeom>
          <a:noFill/>
          <a:ln w="9525" cap="flat" cmpd="sng">
            <a:solidFill>
              <a:srgbClr val="4285F4"/>
            </a:solidFill>
            <a:prstDash val="solid"/>
            <a:round/>
            <a:headEnd type="none" w="med" len="med"/>
            <a:tailEnd type="triangle" w="med" len="med"/>
          </a:ln>
        </p:spPr>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62"/>
          <p:cNvSpPr txBox="1">
            <a:spLocks noGrp="1"/>
          </p:cNvSpPr>
          <p:nvPr>
            <p:ph type="title"/>
          </p:nvPr>
        </p:nvSpPr>
        <p:spPr>
          <a:xfrm>
            <a:off x="311700" y="2642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ja" dirty="0">
                <a:solidFill>
                  <a:srgbClr val="FF0000"/>
                </a:solidFill>
                <a:latin typeface="ＭＳ Ｐゴシック" panose="020B0600070205080204" pitchFamily="50" charset="-128"/>
                <a:ea typeface="ＭＳ Ｐゴシック" panose="020B0600070205080204" pitchFamily="50" charset="-128"/>
              </a:rPr>
              <a:t>業務を俯瞰</a:t>
            </a:r>
            <a:r>
              <a:rPr lang="ja" dirty="0">
                <a:latin typeface="ＭＳ Ｐゴシック" panose="020B0600070205080204" pitchFamily="50" charset="-128"/>
                <a:ea typeface="ＭＳ Ｐゴシック" panose="020B0600070205080204" pitchFamily="50" charset="-128"/>
              </a:rPr>
              <a:t>して見た方がいい理由</a:t>
            </a:r>
            <a:endParaRPr dirty="0">
              <a:latin typeface="ＭＳ Ｐゴシック" panose="020B0600070205080204" pitchFamily="50" charset="-128"/>
              <a:ea typeface="ＭＳ Ｐゴシック" panose="020B0600070205080204" pitchFamily="50" charset="-128"/>
            </a:endParaRPr>
          </a:p>
          <a:p>
            <a:pPr marL="0" lvl="0" indent="0" algn="l" rtl="0">
              <a:spcBef>
                <a:spcPts val="0"/>
              </a:spcBef>
              <a:spcAft>
                <a:spcPts val="0"/>
              </a:spcAft>
              <a:buNone/>
            </a:pPr>
            <a:endParaRPr dirty="0">
              <a:latin typeface="ＭＳ Ｐゴシック" panose="020B0600070205080204" pitchFamily="50" charset="-128"/>
              <a:ea typeface="ＭＳ Ｐゴシック" panose="020B0600070205080204" pitchFamily="50" charset="-128"/>
            </a:endParaRPr>
          </a:p>
        </p:txBody>
      </p:sp>
      <p:sp>
        <p:nvSpPr>
          <p:cNvPr id="559" name="Google Shape;559;p62"/>
          <p:cNvSpPr txBox="1">
            <a:spLocks noGrp="1"/>
          </p:cNvSpPr>
          <p:nvPr>
            <p:ph type="body" idx="1"/>
          </p:nvPr>
        </p:nvSpPr>
        <p:spPr>
          <a:xfrm>
            <a:off x="311699" y="836900"/>
            <a:ext cx="4146300" cy="372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u="sng" dirty="0">
                <a:latin typeface="ＭＳ Ｐゴシック" panose="020B0600070205080204" pitchFamily="50" charset="-128"/>
                <a:ea typeface="ＭＳ Ｐゴシック" panose="020B0600070205080204" pitchFamily="50" charset="-128"/>
              </a:rPr>
              <a:t>行政目線</a:t>
            </a:r>
            <a:endParaRPr u="sng" dirty="0">
              <a:latin typeface="ＭＳ Ｐゴシック" panose="020B0600070205080204" pitchFamily="50" charset="-128"/>
              <a:ea typeface="ＭＳ Ｐゴシック" panose="020B0600070205080204" pitchFamily="50" charset="-128"/>
            </a:endParaRPr>
          </a:p>
          <a:p>
            <a:pPr marL="457200" lvl="0" indent="-342900" algn="l" rtl="0">
              <a:spcBef>
                <a:spcPts val="1600"/>
              </a:spcBef>
              <a:spcAft>
                <a:spcPts val="0"/>
              </a:spcAft>
              <a:buSzPts val="1800"/>
              <a:buChar char="●"/>
            </a:pPr>
            <a:r>
              <a:rPr lang="ja" dirty="0">
                <a:latin typeface="ＭＳ Ｐゴシック" panose="020B0600070205080204" pitchFamily="50" charset="-128"/>
                <a:ea typeface="ＭＳ Ｐゴシック" panose="020B0600070205080204" pitchFamily="50" charset="-128"/>
              </a:rPr>
              <a:t>業務課題の多くは、他の人との情報伝達（コミュニケーション）にあるから</a:t>
            </a:r>
            <a:endParaRPr dirty="0">
              <a:latin typeface="ＭＳ Ｐゴシック" panose="020B0600070205080204" pitchFamily="50" charset="-128"/>
              <a:ea typeface="ＭＳ Ｐゴシック" panose="020B0600070205080204" pitchFamily="50" charset="-128"/>
            </a:endParaRPr>
          </a:p>
          <a:p>
            <a:pPr marL="457200" lvl="0" indent="-342900" algn="l" rtl="0">
              <a:spcBef>
                <a:spcPts val="0"/>
              </a:spcBef>
              <a:spcAft>
                <a:spcPts val="0"/>
              </a:spcAft>
              <a:buSzPts val="1800"/>
              <a:buChar char="●"/>
            </a:pPr>
            <a:r>
              <a:rPr lang="ja" dirty="0">
                <a:latin typeface="ＭＳ Ｐゴシック" panose="020B0600070205080204" pitchFamily="50" charset="-128"/>
                <a:ea typeface="ＭＳ Ｐゴシック" panose="020B0600070205080204" pitchFamily="50" charset="-128"/>
              </a:rPr>
              <a:t>自分の業務だけで考えたら変なことをしていなくても、全体で考えると変なことをしていることがあるから（同じような作業をみんながやっている、など）</a:t>
            </a:r>
            <a:endParaRPr dirty="0">
              <a:latin typeface="ＭＳ Ｐゴシック" panose="020B0600070205080204" pitchFamily="50" charset="-128"/>
              <a:ea typeface="ＭＳ Ｐゴシック" panose="020B0600070205080204" pitchFamily="50" charset="-128"/>
            </a:endParaRPr>
          </a:p>
          <a:p>
            <a:pPr marL="457200" lvl="0" indent="-342900" algn="l" rtl="0">
              <a:spcBef>
                <a:spcPts val="0"/>
              </a:spcBef>
              <a:spcAft>
                <a:spcPts val="0"/>
              </a:spcAft>
              <a:buSzPts val="1800"/>
              <a:buChar char="●"/>
            </a:pPr>
            <a:r>
              <a:rPr lang="ja" dirty="0">
                <a:latin typeface="ＭＳ Ｐゴシック" panose="020B0600070205080204" pitchFamily="50" charset="-128"/>
                <a:ea typeface="ＭＳ Ｐゴシック" panose="020B0600070205080204" pitchFamily="50" charset="-128"/>
              </a:rPr>
              <a:t>同じ改善の労力で、もっと大きな効果を狙える業務改善のポイントがあるかもしれないから</a:t>
            </a:r>
            <a:endParaRPr dirty="0">
              <a:latin typeface="ＭＳ Ｐゴシック" panose="020B0600070205080204" pitchFamily="50" charset="-128"/>
              <a:ea typeface="ＭＳ Ｐゴシック" panose="020B0600070205080204" pitchFamily="50" charset="-128"/>
            </a:endParaRPr>
          </a:p>
        </p:txBody>
      </p:sp>
      <p:sp>
        <p:nvSpPr>
          <p:cNvPr id="560" name="Google Shape;560;p62"/>
          <p:cNvSpPr txBox="1">
            <a:spLocks noGrp="1"/>
          </p:cNvSpPr>
          <p:nvPr>
            <p:ph type="body" idx="2"/>
          </p:nvPr>
        </p:nvSpPr>
        <p:spPr>
          <a:xfrm>
            <a:off x="4686000" y="836891"/>
            <a:ext cx="4146300" cy="372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u="sng" dirty="0">
                <a:latin typeface="ＭＳ Ｐゴシック" panose="020B0600070205080204" pitchFamily="50" charset="-128"/>
                <a:ea typeface="ＭＳ Ｐゴシック" panose="020B0600070205080204" pitchFamily="50" charset="-128"/>
              </a:rPr>
              <a:t>市民・事業者目線</a:t>
            </a:r>
            <a:endParaRPr u="sng" dirty="0">
              <a:latin typeface="ＭＳ Ｐゴシック" panose="020B0600070205080204" pitchFamily="50" charset="-128"/>
              <a:ea typeface="ＭＳ Ｐゴシック" panose="020B0600070205080204" pitchFamily="50" charset="-128"/>
            </a:endParaRPr>
          </a:p>
          <a:p>
            <a:pPr marL="457200" lvl="0" indent="-342900" algn="l" rtl="0">
              <a:spcBef>
                <a:spcPts val="1600"/>
              </a:spcBef>
              <a:spcAft>
                <a:spcPts val="0"/>
              </a:spcAft>
              <a:buSzPts val="1800"/>
              <a:buChar char="●"/>
            </a:pPr>
            <a:r>
              <a:rPr lang="ja" dirty="0">
                <a:latin typeface="ＭＳ Ｐゴシック" panose="020B0600070205080204" pitchFamily="50" charset="-128"/>
                <a:ea typeface="ＭＳ Ｐゴシック" panose="020B0600070205080204" pitchFamily="50" charset="-128"/>
              </a:rPr>
              <a:t>市民や事業者の目線（世間の常識）で考えて、自分達の仕事の進め方の変なところに気づけるから</a:t>
            </a:r>
            <a:endParaRPr dirty="0">
              <a:latin typeface="ＭＳ Ｐゴシック" panose="020B0600070205080204" pitchFamily="50" charset="-128"/>
              <a:ea typeface="ＭＳ Ｐゴシック" panose="020B0600070205080204" pitchFamily="50" charset="-128"/>
            </a:endParaRPr>
          </a:p>
          <a:p>
            <a:pPr marL="457200" lvl="0" indent="-342900" algn="l" rtl="0">
              <a:spcBef>
                <a:spcPts val="0"/>
              </a:spcBef>
              <a:spcAft>
                <a:spcPts val="0"/>
              </a:spcAft>
              <a:buSzPts val="1800"/>
              <a:buChar char="●"/>
            </a:pPr>
            <a:r>
              <a:rPr lang="ja" dirty="0">
                <a:latin typeface="ＭＳ Ｐゴシック" panose="020B0600070205080204" pitchFamily="50" charset="-128"/>
                <a:ea typeface="ＭＳ Ｐゴシック" panose="020B0600070205080204" pitchFamily="50" charset="-128"/>
              </a:rPr>
              <a:t>業務の縦割りによる、市民や事業者の不利益に気づけるから</a:t>
            </a:r>
            <a:endParaRPr dirty="0">
              <a:latin typeface="ＭＳ Ｐゴシック" panose="020B0600070205080204" pitchFamily="50" charset="-128"/>
              <a:ea typeface="ＭＳ Ｐゴシック" panose="020B0600070205080204" pitchFamily="50" charset="-128"/>
            </a:endParaRPr>
          </a:p>
          <a:p>
            <a:pPr marL="914400" lvl="1" indent="-330200" algn="l" rtl="0">
              <a:spcBef>
                <a:spcPts val="0"/>
              </a:spcBef>
              <a:spcAft>
                <a:spcPts val="0"/>
              </a:spcAft>
              <a:buSzPts val="1600"/>
              <a:buChar char="○"/>
            </a:pPr>
            <a:r>
              <a:rPr lang="ja" dirty="0">
                <a:latin typeface="ＭＳ Ｐゴシック" panose="020B0600070205080204" pitchFamily="50" charset="-128"/>
                <a:ea typeface="ＭＳ Ｐゴシック" panose="020B0600070205080204" pitchFamily="50" charset="-128"/>
              </a:rPr>
              <a:t>その不利益は、行政への不信感やクレームという形で自分達に返ってくる</a:t>
            </a:r>
            <a:r>
              <a:rPr lang="ja" dirty="0" smtClean="0">
                <a:latin typeface="ＭＳ Ｐゴシック" panose="020B0600070205080204" pitchFamily="50" charset="-128"/>
                <a:ea typeface="ＭＳ Ｐゴシック" panose="020B0600070205080204" pitchFamily="50" charset="-128"/>
              </a:rPr>
              <a:t>。</a:t>
            </a:r>
            <a:endParaRPr dirty="0">
              <a:latin typeface="ＭＳ Ｐゴシック" panose="020B0600070205080204" pitchFamily="50" charset="-128"/>
              <a:ea typeface="ＭＳ Ｐゴシック" panose="020B0600070205080204" pitchFamily="50" charset="-128"/>
            </a:endParaRPr>
          </a:p>
        </p:txBody>
      </p:sp>
      <p:sp>
        <p:nvSpPr>
          <p:cNvPr id="561" name="Google Shape;561;p62"/>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latin typeface="ＭＳ Ｐゴシック" panose="020B0600070205080204" pitchFamily="50" charset="-128"/>
                <a:ea typeface="ＭＳ Ｐゴシック" panose="020B0600070205080204" pitchFamily="50" charset="-128"/>
              </a:rPr>
              <a:t>13</a:t>
            </a:fld>
            <a:endParaRPr>
              <a:latin typeface="ＭＳ Ｐゴシック" panose="020B0600070205080204" pitchFamily="50" charset="-128"/>
              <a:ea typeface="ＭＳ Ｐゴシック" panose="020B0600070205080204" pitchFamily="50" charset="-128"/>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566" name="Google Shape;566;p63"/>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業務フローを用いた分析</a:t>
            </a:r>
            <a:endParaRPr dirty="0">
              <a:latin typeface="ＭＳ Ｐゴシック" panose="020B0600070205080204" pitchFamily="50" charset="-128"/>
              <a:ea typeface="ＭＳ Ｐゴシック" panose="020B0600070205080204" pitchFamily="50" charset="-128"/>
            </a:endParaRPr>
          </a:p>
        </p:txBody>
      </p:sp>
      <p:sp>
        <p:nvSpPr>
          <p:cNvPr id="567" name="Google Shape;567;p63"/>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14</a:t>
            </a:fld>
            <a:endParaRP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71"/>
        <p:cNvGrpSpPr/>
        <p:nvPr/>
      </p:nvGrpSpPr>
      <p:grpSpPr>
        <a:xfrm>
          <a:off x="0" y="0"/>
          <a:ext cx="0" cy="0"/>
          <a:chOff x="0" y="0"/>
          <a:chExt cx="0" cy="0"/>
        </a:xfrm>
      </p:grpSpPr>
      <p:sp>
        <p:nvSpPr>
          <p:cNvPr id="572" name="Google Shape;572;p64"/>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15</a:t>
            </a:fld>
            <a:endParaRPr dirty="0"/>
          </a:p>
        </p:txBody>
      </p:sp>
      <p:sp>
        <p:nvSpPr>
          <p:cNvPr id="573" name="Google Shape;573;p64"/>
          <p:cNvSpPr txBox="1"/>
          <p:nvPr/>
        </p:nvSpPr>
        <p:spPr>
          <a:xfrm>
            <a:off x="311700" y="130235"/>
            <a:ext cx="8520600" cy="5727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None/>
            </a:pPr>
            <a:r>
              <a:rPr lang="ja" sz="2600" b="1" dirty="0">
                <a:solidFill>
                  <a:srgbClr val="000000"/>
                </a:solidFill>
                <a:latin typeface="ＭＳ ゴシック" panose="020B0609070205080204" pitchFamily="49" charset="-128"/>
                <a:ea typeface="ＭＳ ゴシック" panose="020B0609070205080204" pitchFamily="49" charset="-128"/>
                <a:cs typeface="HiraMaruProN-W4"/>
                <a:sym typeface="HiraMaruProN-W4"/>
              </a:rPr>
              <a:t>業務フロー</a:t>
            </a:r>
            <a:r>
              <a:rPr lang="ja" sz="2600" b="1" dirty="0" smtClean="0">
                <a:solidFill>
                  <a:srgbClr val="000000"/>
                </a:solidFill>
                <a:latin typeface="ＭＳ ゴシック" panose="020B0609070205080204" pitchFamily="49" charset="-128"/>
                <a:ea typeface="ＭＳ ゴシック" panose="020B0609070205080204" pitchFamily="49" charset="-128"/>
                <a:cs typeface="HiraMaruProN-W4"/>
                <a:sym typeface="HiraMaruProN-W4"/>
              </a:rPr>
              <a:t>の</a:t>
            </a:r>
            <a:r>
              <a:rPr lang="ja-JP" altLang="en-US" sz="2600" b="1" dirty="0" smtClean="0">
                <a:solidFill>
                  <a:srgbClr val="000000"/>
                </a:solidFill>
                <a:latin typeface="ＭＳ ゴシック" panose="020B0609070205080204" pitchFamily="49" charset="-128"/>
                <a:ea typeface="ＭＳ ゴシック" panose="020B0609070205080204" pitchFamily="49" charset="-128"/>
                <a:cs typeface="HiraMaruProN-W4"/>
                <a:sym typeface="HiraMaruProN-W4"/>
              </a:rPr>
              <a:t>自己</a:t>
            </a:r>
            <a:r>
              <a:rPr lang="ja" sz="2600" b="1" dirty="0" smtClean="0">
                <a:solidFill>
                  <a:srgbClr val="000000"/>
                </a:solidFill>
                <a:latin typeface="ＭＳ ゴシック" panose="020B0609070205080204" pitchFamily="49" charset="-128"/>
                <a:ea typeface="ＭＳ ゴシック" panose="020B0609070205080204" pitchFamily="49" charset="-128"/>
                <a:cs typeface="HiraMaruProN-W4"/>
                <a:sym typeface="HiraMaruProN-W4"/>
              </a:rPr>
              <a:t>分析</a:t>
            </a:r>
            <a:r>
              <a:rPr lang="ja-JP" altLang="en-US" sz="2600" b="1" dirty="0" smtClean="0">
                <a:latin typeface="ＭＳ ゴシック" panose="020B0609070205080204" pitchFamily="49" charset="-128"/>
                <a:ea typeface="ＭＳ ゴシック" panose="020B0609070205080204" pitchFamily="49" charset="-128"/>
                <a:cs typeface="HiraMaruProN-W4"/>
                <a:sym typeface="HiraMaruProN-W4"/>
              </a:rPr>
              <a:t>（</a:t>
            </a:r>
            <a:r>
              <a:rPr lang="en-US" altLang="ja-JP" sz="2600" b="1" dirty="0" smtClean="0">
                <a:latin typeface="ＭＳ ゴシック" panose="020B0609070205080204" pitchFamily="49" charset="-128"/>
                <a:ea typeface="ＭＳ ゴシック" panose="020B0609070205080204" pitchFamily="49" charset="-128"/>
                <a:cs typeface="HiraMaruProN-W4"/>
                <a:sym typeface="HiraMaruProN-W4"/>
              </a:rPr>
              <a:t>8min</a:t>
            </a:r>
            <a:r>
              <a:rPr lang="ja-JP" altLang="en-US" sz="2600" b="1" dirty="0" smtClean="0">
                <a:latin typeface="ＭＳ ゴシック" panose="020B0609070205080204" pitchFamily="49" charset="-128"/>
                <a:ea typeface="ＭＳ ゴシック" panose="020B0609070205080204" pitchFamily="49" charset="-128"/>
                <a:cs typeface="HiraMaruProN-W4"/>
                <a:sym typeface="HiraMaruProN-W4"/>
              </a:rPr>
              <a:t>）</a:t>
            </a:r>
            <a:endParaRPr sz="2600" b="1" dirty="0">
              <a:solidFill>
                <a:srgbClr val="000000"/>
              </a:solidFill>
              <a:latin typeface="ＭＳ ゴシック" panose="020B0609070205080204" pitchFamily="49" charset="-128"/>
              <a:ea typeface="ＭＳ ゴシック" panose="020B0609070205080204" pitchFamily="49" charset="-128"/>
              <a:cs typeface="HiraMaruProN-W4"/>
              <a:sym typeface="HiraMaruProN-W4"/>
            </a:endParaRPr>
          </a:p>
        </p:txBody>
      </p:sp>
      <p:sp>
        <p:nvSpPr>
          <p:cNvPr id="574" name="Google Shape;574;p64"/>
          <p:cNvSpPr txBox="1"/>
          <p:nvPr/>
        </p:nvSpPr>
        <p:spPr>
          <a:xfrm>
            <a:off x="311700" y="690600"/>
            <a:ext cx="8520600" cy="3762300"/>
          </a:xfrm>
          <a:prstGeom prst="rect">
            <a:avLst/>
          </a:prstGeom>
          <a:noFill/>
          <a:ln>
            <a:noFill/>
          </a:ln>
        </p:spPr>
        <p:txBody>
          <a:bodyPr spcFirstLastPara="1" wrap="square" lIns="91425" tIns="91425" rIns="91425" bIns="91425" anchor="t" anchorCtr="0">
            <a:normAutofit/>
          </a:bodyPr>
          <a:lstStyle/>
          <a:p>
            <a:pPr>
              <a:lnSpc>
                <a:spcPct val="115000"/>
              </a:lnSpc>
            </a:pPr>
            <a:r>
              <a:rPr lang="ja" sz="1800" dirty="0">
                <a:solidFill>
                  <a:srgbClr val="595959"/>
                </a:solidFill>
                <a:latin typeface="ＭＳ ゴシック" panose="020B0609070205080204" pitchFamily="49" charset="-128"/>
                <a:ea typeface="ＭＳ ゴシック" panose="020B0609070205080204" pitchFamily="49" charset="-128"/>
                <a:cs typeface="HiraMaruProN-W4"/>
                <a:sym typeface="HiraMaruProN-W4"/>
              </a:rPr>
              <a:t>宿題で作成した業務フローを各自分析してみましょう</a:t>
            </a:r>
            <a:r>
              <a:rPr lang="ja"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rPr>
              <a:t>。</a:t>
            </a:r>
            <a:endParaRPr lang="en-US" altLang="ja"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endParaRPr>
          </a:p>
          <a:p>
            <a:pPr>
              <a:lnSpc>
                <a:spcPct val="115000"/>
              </a:lnSpc>
            </a:pPr>
            <a:r>
              <a:rPr lang="ja"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rPr>
              <a:t>何ら</a:t>
            </a:r>
            <a:r>
              <a:rPr lang="ja" sz="1800" dirty="0">
                <a:solidFill>
                  <a:srgbClr val="595959"/>
                </a:solidFill>
                <a:latin typeface="ＭＳ ゴシック" panose="020B0609070205080204" pitchFamily="49" charset="-128"/>
                <a:ea typeface="ＭＳ ゴシック" panose="020B0609070205080204" pitchFamily="49" charset="-128"/>
                <a:cs typeface="HiraMaruProN-W4"/>
                <a:sym typeface="HiraMaruProN-W4"/>
              </a:rPr>
              <a:t>かの数字（件数、頻度</a:t>
            </a:r>
            <a:r>
              <a:rPr lang="ja"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rPr>
              <a:t>、</a:t>
            </a:r>
            <a:r>
              <a:rPr lang="ja-JP" altLang="en-US" sz="1800" dirty="0">
                <a:solidFill>
                  <a:srgbClr val="595959"/>
                </a:solidFill>
                <a:latin typeface="ＭＳ ゴシック" panose="020B0609070205080204" pitchFamily="49" charset="-128"/>
                <a:ea typeface="ＭＳ ゴシック" panose="020B0609070205080204" pitchFamily="49" charset="-128"/>
                <a:cs typeface="HiraMaruProN-W4"/>
                <a:sym typeface="HiraMaruProN-W4"/>
              </a:rPr>
              <a:t>コストなど）も考えてみてください</a:t>
            </a:r>
            <a:r>
              <a:rPr lang="ja-JP" altLang="en-US"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rPr>
              <a:t>。</a:t>
            </a:r>
            <a:endParaRPr lang="en-US" altLang="ja"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endParaRPr>
          </a:p>
          <a:p>
            <a:pPr>
              <a:lnSpc>
                <a:spcPct val="115000"/>
              </a:lnSpc>
            </a:pPr>
            <a:r>
              <a:rPr lang="ja-JP" altLang="en-US" sz="1800" dirty="0" smtClean="0">
                <a:solidFill>
                  <a:srgbClr val="595959"/>
                </a:solidFill>
                <a:latin typeface="ＭＳ ゴシック" panose="020B0609070205080204" pitchFamily="49" charset="-128"/>
                <a:ea typeface="ＭＳ ゴシック" panose="020B0609070205080204" pitchFamily="49" charset="-128"/>
                <a:cs typeface="HiraMaruProN-W4"/>
                <a:sym typeface="HiraMaruProN-W4"/>
              </a:rPr>
              <a:t>現状</a:t>
            </a:r>
            <a:r>
              <a:rPr lang="ja-JP" altLang="en-US" sz="1800" dirty="0">
                <a:solidFill>
                  <a:srgbClr val="595959"/>
                </a:solidFill>
                <a:latin typeface="ＭＳ ゴシック" panose="020B0609070205080204" pitchFamily="49" charset="-128"/>
                <a:ea typeface="ＭＳ ゴシック" panose="020B0609070205080204" pitchFamily="49" charset="-128"/>
                <a:cs typeface="HiraMaruProN-W4"/>
                <a:sym typeface="HiraMaruProN-W4"/>
              </a:rPr>
              <a:t>のフロー上で表現しづらい課題も、洗い出してみましょう。</a:t>
            </a:r>
          </a:p>
          <a:p>
            <a:pPr marL="0" lvl="0" indent="0" algn="l" rtl="0">
              <a:lnSpc>
                <a:spcPct val="115000"/>
              </a:lnSpc>
              <a:spcBef>
                <a:spcPts val="1200"/>
              </a:spcBef>
              <a:spcAft>
                <a:spcPts val="1200"/>
              </a:spcAft>
              <a:buNone/>
            </a:pPr>
            <a:endParaRPr sz="1800" dirty="0">
              <a:solidFill>
                <a:srgbClr val="595959"/>
              </a:solidFill>
              <a:latin typeface="HiraMaruProN-W4"/>
              <a:ea typeface="HiraMaruProN-W4"/>
              <a:cs typeface="HiraMaruProN-W4"/>
              <a:sym typeface="HiraMaruProN-W4"/>
            </a:endParaRPr>
          </a:p>
        </p:txBody>
      </p:sp>
      <p:pic>
        <p:nvPicPr>
          <p:cNvPr id="575" name="Google Shape;575;p64"/>
          <p:cNvPicPr preferRelativeResize="0"/>
          <p:nvPr/>
        </p:nvPicPr>
        <p:blipFill>
          <a:blip r:embed="rId3">
            <a:alphaModFix/>
          </a:blip>
          <a:stretch>
            <a:fillRect/>
          </a:stretch>
        </p:blipFill>
        <p:spPr>
          <a:xfrm>
            <a:off x="181312" y="1890999"/>
            <a:ext cx="3484826" cy="2936901"/>
          </a:xfrm>
          <a:prstGeom prst="rect">
            <a:avLst/>
          </a:prstGeom>
          <a:noFill/>
          <a:ln>
            <a:noFill/>
          </a:ln>
        </p:spPr>
      </p:pic>
      <p:sp>
        <p:nvSpPr>
          <p:cNvPr id="576" name="Google Shape;576;p64"/>
          <p:cNvSpPr/>
          <p:nvPr/>
        </p:nvSpPr>
        <p:spPr>
          <a:xfrm>
            <a:off x="1036946" y="3121105"/>
            <a:ext cx="560400" cy="3156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ja" sz="1100">
                <a:solidFill>
                  <a:srgbClr val="FFFFFF"/>
                </a:solidFill>
                <a:latin typeface="Arial"/>
                <a:ea typeface="Arial"/>
                <a:cs typeface="Arial"/>
                <a:sym typeface="Arial"/>
              </a:rPr>
              <a:t>課題</a:t>
            </a:r>
            <a:endParaRPr sz="1100"/>
          </a:p>
        </p:txBody>
      </p:sp>
      <p:sp>
        <p:nvSpPr>
          <p:cNvPr id="577" name="Google Shape;577;p64"/>
          <p:cNvSpPr/>
          <p:nvPr/>
        </p:nvSpPr>
        <p:spPr>
          <a:xfrm>
            <a:off x="3129226" y="3475355"/>
            <a:ext cx="560400" cy="3156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ja" sz="1100">
                <a:solidFill>
                  <a:srgbClr val="FFFFFF"/>
                </a:solidFill>
                <a:latin typeface="Arial"/>
                <a:ea typeface="Arial"/>
                <a:cs typeface="Arial"/>
                <a:sym typeface="Arial"/>
              </a:rPr>
              <a:t>課題</a:t>
            </a:r>
            <a:endParaRPr sz="1100"/>
          </a:p>
        </p:txBody>
      </p:sp>
      <p:sp>
        <p:nvSpPr>
          <p:cNvPr id="578" name="Google Shape;578;p64"/>
          <p:cNvSpPr/>
          <p:nvPr/>
        </p:nvSpPr>
        <p:spPr>
          <a:xfrm>
            <a:off x="2186596" y="4365685"/>
            <a:ext cx="560400" cy="315600"/>
          </a:xfrm>
          <a:prstGeom prst="rect">
            <a:avLst/>
          </a:prstGeom>
          <a:solidFill>
            <a:srgbClr val="000000"/>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r>
              <a:rPr lang="ja" sz="1100" dirty="0">
                <a:solidFill>
                  <a:srgbClr val="FFFFFF"/>
                </a:solidFill>
                <a:latin typeface="Arial"/>
                <a:ea typeface="Arial"/>
                <a:cs typeface="Arial"/>
                <a:sym typeface="Arial"/>
              </a:rPr>
              <a:t>課題</a:t>
            </a:r>
            <a:endParaRPr sz="1100" dirty="0"/>
          </a:p>
        </p:txBody>
      </p:sp>
      <p:sp>
        <p:nvSpPr>
          <p:cNvPr id="579" name="Google Shape;579;p64"/>
          <p:cNvSpPr txBox="1"/>
          <p:nvPr/>
        </p:nvSpPr>
        <p:spPr>
          <a:xfrm>
            <a:off x="3941575" y="2121625"/>
            <a:ext cx="4937700" cy="2232000"/>
          </a:xfrm>
          <a:prstGeom prst="rect">
            <a:avLst/>
          </a:prstGeom>
          <a:noFill/>
          <a:ln w="76200" cap="flat" cmpd="sng">
            <a:solidFill>
              <a:schemeClr val="lt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ja" sz="1500" b="1" dirty="0">
                <a:latin typeface="ＭＳ ゴシック" panose="020B0609070205080204" pitchFamily="49" charset="-128"/>
                <a:ea typeface="ＭＳ ゴシック" panose="020B0609070205080204" pitchFamily="49" charset="-128"/>
                <a:cs typeface="HiraMaruProN-W4"/>
                <a:sym typeface="HiraMaruProN-W4"/>
              </a:rPr>
              <a:t>以下の</a:t>
            </a:r>
            <a:r>
              <a:rPr lang="ja" sz="1500" b="1" dirty="0" smtClean="0">
                <a:latin typeface="ＭＳ ゴシック" panose="020B0609070205080204" pitchFamily="49" charset="-128"/>
                <a:ea typeface="ＭＳ ゴシック" panose="020B0609070205080204" pitchFamily="49" charset="-128"/>
                <a:cs typeface="HiraMaruProN-W4"/>
                <a:sym typeface="HiraMaruProN-W4"/>
              </a:rPr>
              <a:t>観点</a:t>
            </a:r>
            <a:r>
              <a:rPr lang="ja-JP" altLang="en-US" sz="1500" b="1" dirty="0" smtClean="0">
                <a:latin typeface="ＭＳ ゴシック" panose="020B0609070205080204" pitchFamily="49" charset="-128"/>
                <a:ea typeface="ＭＳ ゴシック" panose="020B0609070205080204" pitchFamily="49" charset="-128"/>
                <a:cs typeface="HiraMaruProN-W4"/>
                <a:sym typeface="HiraMaruProN-W4"/>
              </a:rPr>
              <a:t>に着目し</a:t>
            </a:r>
            <a:r>
              <a:rPr lang="ja" sz="1500" b="1" dirty="0" smtClean="0">
                <a:latin typeface="ＭＳ ゴシック" panose="020B0609070205080204" pitchFamily="49" charset="-128"/>
                <a:ea typeface="ＭＳ ゴシック" panose="020B0609070205080204" pitchFamily="49" charset="-128"/>
                <a:cs typeface="HiraMaruProN-W4"/>
                <a:sym typeface="HiraMaruProN-W4"/>
              </a:rPr>
              <a:t>業務フロー</a:t>
            </a:r>
            <a:r>
              <a:rPr lang="ja-JP" altLang="en-US" sz="1500" b="1" dirty="0" smtClean="0">
                <a:latin typeface="ＭＳ ゴシック" panose="020B0609070205080204" pitchFamily="49" charset="-128"/>
                <a:ea typeface="ＭＳ ゴシック" panose="020B0609070205080204" pitchFamily="49" charset="-128"/>
                <a:cs typeface="HiraMaruProN-W4"/>
                <a:sym typeface="HiraMaruProN-W4"/>
              </a:rPr>
              <a:t>を見てください。</a:t>
            </a:r>
            <a:endParaRPr sz="1500" b="1" dirty="0">
              <a:latin typeface="ＭＳ ゴシック" panose="020B0609070205080204" pitchFamily="49" charset="-128"/>
              <a:ea typeface="ＭＳ ゴシック" panose="020B0609070205080204" pitchFamily="49" charset="-128"/>
              <a:cs typeface="HiraMaruProN-W4"/>
              <a:sym typeface="HiraMaruProN-W4"/>
            </a:endParaRPr>
          </a:p>
          <a:p>
            <a:pPr marL="0" lvl="0" indent="0" algn="l" rtl="0">
              <a:spcBef>
                <a:spcPts val="0"/>
              </a:spcBef>
              <a:spcAft>
                <a:spcPts val="0"/>
              </a:spcAft>
              <a:buNone/>
            </a:pPr>
            <a:endParaRPr sz="1500" dirty="0">
              <a:latin typeface="ＭＳ ゴシック" panose="020B0609070205080204" pitchFamily="49" charset="-128"/>
              <a:ea typeface="ＭＳ ゴシック" panose="020B0609070205080204" pitchFamily="49" charset="-128"/>
              <a:cs typeface="HiraMaruProN-W4"/>
              <a:sym typeface="HiraMaruProN-W4"/>
            </a:endParaRPr>
          </a:p>
          <a:p>
            <a:pPr marL="457200" lvl="0" indent="-336550" algn="l" rtl="0">
              <a:lnSpc>
                <a:spcPct val="100000"/>
              </a:lnSpc>
              <a:spcBef>
                <a:spcPts val="0"/>
              </a:spcBef>
              <a:spcAft>
                <a:spcPts val="0"/>
              </a:spcAft>
              <a:buSzPts val="1700"/>
              <a:buFont typeface="HiraMaruProN-W4"/>
              <a:buChar char="●"/>
            </a:pPr>
            <a:r>
              <a:rPr lang="ja" sz="1700" b="1" dirty="0">
                <a:solidFill>
                  <a:srgbClr val="FF0000"/>
                </a:solidFill>
                <a:latin typeface="ＭＳ ゴシック" panose="020B0609070205080204" pitchFamily="49" charset="-128"/>
                <a:ea typeface="ＭＳ ゴシック" panose="020B0609070205080204" pitchFamily="49" charset="-128"/>
                <a:cs typeface="HiraMaruProN-W4"/>
                <a:sym typeface="HiraMaruProN-W4"/>
              </a:rPr>
              <a:t>ムリ</a:t>
            </a:r>
            <a:endParaRPr sz="1700" b="1" dirty="0">
              <a:solidFill>
                <a:srgbClr val="FF0000"/>
              </a:solidFill>
              <a:latin typeface="ＭＳ ゴシック" panose="020B0609070205080204" pitchFamily="49" charset="-128"/>
              <a:ea typeface="ＭＳ ゴシック" panose="020B0609070205080204" pitchFamily="49" charset="-128"/>
              <a:cs typeface="HiraMaruProN-W4"/>
              <a:sym typeface="HiraMaruProN-W4"/>
            </a:endParaRPr>
          </a:p>
          <a:p>
            <a:pPr marL="0" lvl="0" indent="457200" algn="l" rtl="0">
              <a:lnSpc>
                <a:spcPct val="150000"/>
              </a:lnSpc>
              <a:spcBef>
                <a:spcPts val="0"/>
              </a:spcBef>
              <a:spcAft>
                <a:spcPts val="0"/>
              </a:spcAft>
              <a:buNone/>
            </a:pPr>
            <a:r>
              <a:rPr lang="ja" sz="1300" b="1" dirty="0" smtClean="0">
                <a:latin typeface="ＭＳ ゴシック" panose="020B0609070205080204" pitchFamily="49" charset="-128"/>
                <a:ea typeface="ＭＳ ゴシック" panose="020B0609070205080204" pitchFamily="49" charset="-128"/>
                <a:cs typeface="HiraMaruProN-W4"/>
                <a:sym typeface="HiraMaruProN-W4"/>
              </a:rPr>
              <a:t>特定の人</a:t>
            </a:r>
            <a:r>
              <a:rPr lang="ja" sz="1300" b="1" dirty="0">
                <a:latin typeface="ＭＳ ゴシック" panose="020B0609070205080204" pitchFamily="49" charset="-128"/>
                <a:ea typeface="ＭＳ ゴシック" panose="020B0609070205080204" pitchFamily="49" charset="-128"/>
                <a:cs typeface="HiraMaruProN-W4"/>
                <a:sym typeface="HiraMaruProN-W4"/>
              </a:rPr>
              <a:t>やシステムに過度な負担がかかっていること</a:t>
            </a:r>
            <a:endParaRPr sz="1300" b="1" dirty="0">
              <a:latin typeface="ＭＳ ゴシック" panose="020B0609070205080204" pitchFamily="49" charset="-128"/>
              <a:ea typeface="ＭＳ ゴシック" panose="020B0609070205080204" pitchFamily="49" charset="-128"/>
              <a:cs typeface="HiraMaruProN-W4"/>
              <a:sym typeface="HiraMaruProN-W4"/>
            </a:endParaRPr>
          </a:p>
          <a:p>
            <a:pPr marL="457200" lvl="0" indent="-336550" algn="l" rtl="0">
              <a:lnSpc>
                <a:spcPct val="100000"/>
              </a:lnSpc>
              <a:spcBef>
                <a:spcPts val="0"/>
              </a:spcBef>
              <a:spcAft>
                <a:spcPts val="0"/>
              </a:spcAft>
              <a:buSzPts val="1700"/>
              <a:buFont typeface="HiraMaruProN-W4"/>
              <a:buChar char="●"/>
            </a:pPr>
            <a:r>
              <a:rPr lang="ja" sz="1700" b="1" dirty="0">
                <a:solidFill>
                  <a:srgbClr val="FF0000"/>
                </a:solidFill>
                <a:latin typeface="ＭＳ ゴシック" panose="020B0609070205080204" pitchFamily="49" charset="-128"/>
                <a:ea typeface="ＭＳ ゴシック" panose="020B0609070205080204" pitchFamily="49" charset="-128"/>
                <a:cs typeface="HiraMaruProN-W4"/>
                <a:sym typeface="HiraMaruProN-W4"/>
              </a:rPr>
              <a:t>ムダ</a:t>
            </a:r>
            <a:endParaRPr sz="1700" b="1" dirty="0">
              <a:solidFill>
                <a:srgbClr val="FF0000"/>
              </a:solidFill>
              <a:latin typeface="ＭＳ ゴシック" panose="020B0609070205080204" pitchFamily="49" charset="-128"/>
              <a:ea typeface="ＭＳ ゴシック" panose="020B0609070205080204" pitchFamily="49" charset="-128"/>
              <a:cs typeface="HiraMaruProN-W4"/>
              <a:sym typeface="HiraMaruProN-W4"/>
            </a:endParaRPr>
          </a:p>
          <a:p>
            <a:pPr marL="457200" lvl="0" indent="0" algn="l" rtl="0">
              <a:lnSpc>
                <a:spcPct val="150000"/>
              </a:lnSpc>
              <a:spcBef>
                <a:spcPts val="0"/>
              </a:spcBef>
              <a:spcAft>
                <a:spcPts val="0"/>
              </a:spcAft>
              <a:buNone/>
            </a:pPr>
            <a:r>
              <a:rPr lang="ja" sz="1300" b="1" dirty="0">
                <a:latin typeface="ＭＳ ゴシック" panose="020B0609070205080204" pitchFamily="49" charset="-128"/>
                <a:ea typeface="ＭＳ ゴシック" panose="020B0609070205080204" pitchFamily="49" charset="-128"/>
                <a:cs typeface="HiraMaruProN-W4"/>
                <a:sym typeface="HiraMaruProN-W4"/>
              </a:rPr>
              <a:t>誰にとっても意味のないこと</a:t>
            </a:r>
            <a:endParaRPr sz="1300" b="1" dirty="0">
              <a:latin typeface="ＭＳ ゴシック" panose="020B0609070205080204" pitchFamily="49" charset="-128"/>
              <a:ea typeface="ＭＳ ゴシック" panose="020B0609070205080204" pitchFamily="49" charset="-128"/>
              <a:cs typeface="HiraMaruProN-W4"/>
              <a:sym typeface="HiraMaruProN-W4"/>
            </a:endParaRPr>
          </a:p>
          <a:p>
            <a:pPr marL="457200" lvl="0" indent="-336550" algn="l" rtl="0">
              <a:lnSpc>
                <a:spcPct val="100000"/>
              </a:lnSpc>
              <a:spcBef>
                <a:spcPts val="0"/>
              </a:spcBef>
              <a:spcAft>
                <a:spcPts val="0"/>
              </a:spcAft>
              <a:buSzPts val="1700"/>
              <a:buFont typeface="HiraMaruProN-W4"/>
              <a:buChar char="●"/>
            </a:pPr>
            <a:r>
              <a:rPr lang="ja" sz="1700" b="1" dirty="0">
                <a:solidFill>
                  <a:srgbClr val="FF0000"/>
                </a:solidFill>
                <a:latin typeface="ＭＳ ゴシック" panose="020B0609070205080204" pitchFamily="49" charset="-128"/>
                <a:ea typeface="ＭＳ ゴシック" panose="020B0609070205080204" pitchFamily="49" charset="-128"/>
                <a:cs typeface="HiraMaruProN-W4"/>
                <a:sym typeface="HiraMaruProN-W4"/>
              </a:rPr>
              <a:t>ムラ</a:t>
            </a:r>
            <a:endParaRPr sz="1700" b="1" dirty="0">
              <a:solidFill>
                <a:srgbClr val="FF0000"/>
              </a:solidFill>
              <a:latin typeface="ＭＳ ゴシック" panose="020B0609070205080204" pitchFamily="49" charset="-128"/>
              <a:ea typeface="ＭＳ ゴシック" panose="020B0609070205080204" pitchFamily="49" charset="-128"/>
              <a:cs typeface="HiraMaruProN-W4"/>
              <a:sym typeface="HiraMaruProN-W4"/>
            </a:endParaRPr>
          </a:p>
          <a:p>
            <a:pPr marL="457200" lvl="0" indent="0" algn="l" rtl="0">
              <a:lnSpc>
                <a:spcPct val="100000"/>
              </a:lnSpc>
              <a:spcBef>
                <a:spcPts val="0"/>
              </a:spcBef>
              <a:spcAft>
                <a:spcPts val="0"/>
              </a:spcAft>
              <a:buNone/>
            </a:pPr>
            <a:r>
              <a:rPr lang="ja" sz="1300" b="1" dirty="0">
                <a:latin typeface="ＭＳ ゴシック" panose="020B0609070205080204" pitchFamily="49" charset="-128"/>
                <a:ea typeface="ＭＳ ゴシック" panose="020B0609070205080204" pitchFamily="49" charset="-128"/>
                <a:cs typeface="HiraMaruProN-W4"/>
                <a:sym typeface="HiraMaruProN-W4"/>
              </a:rPr>
              <a:t>人によって品質や時間が違ってくること</a:t>
            </a:r>
            <a:endParaRPr sz="1300" b="1" dirty="0">
              <a:latin typeface="ＭＳ ゴシック" panose="020B0609070205080204" pitchFamily="49" charset="-128"/>
              <a:ea typeface="ＭＳ ゴシック" panose="020B0609070205080204" pitchFamily="49" charset="-128"/>
              <a:cs typeface="HiraMaruProN-W4"/>
              <a:sym typeface="HiraMaruProN-W4"/>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65"/>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隣の人の業務フローを見て</a:t>
            </a:r>
            <a:endParaRPr dirty="0">
              <a:latin typeface="ＭＳ Ｐゴシック" panose="020B0600070205080204" pitchFamily="50" charset="-128"/>
              <a:ea typeface="ＭＳ Ｐゴシック" panose="020B0600070205080204" pitchFamily="50" charset="-128"/>
            </a:endParaRPr>
          </a:p>
          <a:p>
            <a:pPr marL="0" lvl="0" indent="0" algn="ctr" rtl="0">
              <a:spcBef>
                <a:spcPts val="0"/>
              </a:spcBef>
              <a:spcAft>
                <a:spcPts val="0"/>
              </a:spcAft>
              <a:buNone/>
            </a:pPr>
            <a:r>
              <a:rPr lang="ja" dirty="0">
                <a:latin typeface="ＭＳ Ｐゴシック" panose="020B0600070205080204" pitchFamily="50" charset="-128"/>
                <a:ea typeface="ＭＳ Ｐゴシック" panose="020B0600070205080204" pitchFamily="50" charset="-128"/>
              </a:rPr>
              <a:t>フィードバックする練習</a:t>
            </a:r>
            <a:endParaRPr dirty="0">
              <a:latin typeface="ＭＳ Ｐゴシック" panose="020B0600070205080204" pitchFamily="50" charset="-128"/>
              <a:ea typeface="ＭＳ Ｐゴシック" panose="020B0600070205080204" pitchFamily="50" charset="-128"/>
            </a:endParaRPr>
          </a:p>
        </p:txBody>
      </p:sp>
      <p:sp>
        <p:nvSpPr>
          <p:cNvPr id="585" name="Google Shape;585;p65"/>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16</a:t>
            </a:fld>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66"/>
          <p:cNvSpPr txBox="1">
            <a:spLocks noGrp="1"/>
          </p:cNvSpPr>
          <p:nvPr>
            <p:ph type="title"/>
          </p:nvPr>
        </p:nvSpPr>
        <p:spPr>
          <a:xfrm>
            <a:off x="62725" y="1998450"/>
            <a:ext cx="88932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sz="3200" dirty="0"/>
              <a:t>自分で業務フローを描くのは重要ですが</a:t>
            </a:r>
            <a:r>
              <a:rPr lang="ja" sz="3200" dirty="0" smtClean="0"/>
              <a:t>、</a:t>
            </a:r>
            <a:r>
              <a:rPr lang="en-US" altLang="ja" sz="3200" dirty="0" smtClean="0"/>
              <a:t/>
            </a:r>
            <a:br>
              <a:rPr lang="en-US" altLang="ja" sz="3200" dirty="0" smtClean="0"/>
            </a:br>
            <a:r>
              <a:rPr lang="ja" sz="3200" dirty="0" smtClean="0"/>
              <a:t>それ</a:t>
            </a:r>
            <a:r>
              <a:rPr lang="ja" sz="3200" dirty="0"/>
              <a:t>をみんなで話し合って改善することも</a:t>
            </a:r>
            <a:endParaRPr sz="3200" dirty="0"/>
          </a:p>
          <a:p>
            <a:pPr marL="0" lvl="0" indent="0" algn="ctr" rtl="0">
              <a:spcBef>
                <a:spcPts val="0"/>
              </a:spcBef>
              <a:spcAft>
                <a:spcPts val="0"/>
              </a:spcAft>
              <a:buNone/>
            </a:pPr>
            <a:r>
              <a:rPr lang="ja" sz="3200" dirty="0"/>
              <a:t>さらに</a:t>
            </a:r>
            <a:r>
              <a:rPr lang="ja" sz="3200" dirty="0" smtClean="0"/>
              <a:t>重要</a:t>
            </a:r>
            <a:endParaRPr sz="3200" dirty="0"/>
          </a:p>
        </p:txBody>
      </p:sp>
      <p:sp>
        <p:nvSpPr>
          <p:cNvPr id="592" name="Google Shape;592;p66"/>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17</a:t>
            </a:fld>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67"/>
          <p:cNvSpPr txBox="1">
            <a:spLocks noGrp="1"/>
          </p:cNvSpPr>
          <p:nvPr>
            <p:ph type="sldNum" idx="12"/>
          </p:nvPr>
        </p:nvSpPr>
        <p:spPr>
          <a:xfrm>
            <a:off x="8632775" y="4865700"/>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18</a:t>
            </a:fld>
            <a:endParaRPr/>
          </a:p>
        </p:txBody>
      </p:sp>
      <p:sp>
        <p:nvSpPr>
          <p:cNvPr id="598" name="Google Shape;598;p67"/>
          <p:cNvSpPr txBox="1"/>
          <p:nvPr/>
        </p:nvSpPr>
        <p:spPr>
          <a:xfrm>
            <a:off x="311700" y="320531"/>
            <a:ext cx="8520600" cy="5067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ja" sz="3000" dirty="0">
                <a:latin typeface="HiraMaruProN-W4"/>
                <a:ea typeface="HiraMaruProN-W4"/>
                <a:cs typeface="HiraMaruProN-W4"/>
                <a:sym typeface="HiraMaruProN-W4"/>
              </a:rPr>
              <a:t>注目されている組織の</a:t>
            </a:r>
            <a:r>
              <a:rPr lang="ja" sz="3000" dirty="0">
                <a:solidFill>
                  <a:srgbClr val="000000"/>
                </a:solidFill>
                <a:latin typeface="HiraMaruProN-W4"/>
                <a:ea typeface="HiraMaruProN-W4"/>
                <a:cs typeface="HiraMaruProN-W4"/>
                <a:sym typeface="HiraMaruProN-W4"/>
              </a:rPr>
              <a:t>心理的安全性</a:t>
            </a:r>
            <a:endParaRPr sz="3000" dirty="0">
              <a:solidFill>
                <a:srgbClr val="000000"/>
              </a:solidFill>
              <a:latin typeface="HiraMaruProN-W4"/>
              <a:ea typeface="HiraMaruProN-W4"/>
              <a:cs typeface="HiraMaruProN-W4"/>
              <a:sym typeface="HiraMaruProN-W4"/>
            </a:endParaRPr>
          </a:p>
        </p:txBody>
      </p:sp>
      <p:sp>
        <p:nvSpPr>
          <p:cNvPr id="600" name="Google Shape;600;p67"/>
          <p:cNvSpPr txBox="1"/>
          <p:nvPr/>
        </p:nvSpPr>
        <p:spPr>
          <a:xfrm>
            <a:off x="365850" y="996625"/>
            <a:ext cx="8412300" cy="203129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誰もが安心して発言や行動ができる職場環境を、心理的安全性が高い職場と</a:t>
            </a:r>
            <a:r>
              <a:rPr lang="ja" sz="2000" dirty="0" smtClean="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言います</a:t>
            </a: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a:t>
            </a:r>
            <a:endParaRPr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endParaRPr>
          </a:p>
          <a:p>
            <a:pPr marL="0" lvl="0" indent="0" algn="l" rtl="0">
              <a:spcBef>
                <a:spcPts val="0"/>
              </a:spcBef>
              <a:spcAft>
                <a:spcPts val="0"/>
              </a:spcAft>
              <a:buNone/>
            </a:pP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世界中の企業が心理的安全性に注目したきっかけは、Google社が2012～2015年に行った生産性向上のためのプロジェクトでした。</a:t>
            </a:r>
            <a:endParaRPr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endParaRPr>
          </a:p>
          <a:p>
            <a:pPr marL="0" lvl="0" indent="0" algn="l" rtl="0">
              <a:spcBef>
                <a:spcPts val="0"/>
              </a:spcBef>
              <a:spcAft>
                <a:spcPts val="0"/>
              </a:spcAft>
              <a:buNone/>
            </a:pP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このプロジェクトを行った研究成果として、</a:t>
            </a:r>
            <a:r>
              <a:rPr lang="ja" sz="2000" dirty="0">
                <a:solidFill>
                  <a:srgbClr val="B81C30"/>
                </a:solidFill>
                <a:latin typeface="ＭＳ Ｐゴシック" panose="020B0600070205080204" pitchFamily="50" charset="-128"/>
                <a:ea typeface="ＭＳ Ｐゴシック" panose="020B0600070205080204" pitchFamily="50" charset="-128"/>
                <a:cs typeface="HiraMaruProN-W4"/>
                <a:sym typeface="HiraMaruProN-W4"/>
              </a:rPr>
              <a:t>チームや組織の生産性向上には心理的安全性が重要である</a:t>
            </a: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ということが結論付けられました。</a:t>
            </a:r>
            <a:endParaRPr sz="2000" dirty="0">
              <a:latin typeface="ＭＳ Ｐゴシック" panose="020B0600070205080204" pitchFamily="50" charset="-128"/>
              <a:ea typeface="ＭＳ Ｐゴシック" panose="020B0600070205080204" pitchFamily="50" charset="-128"/>
              <a:cs typeface="HiraMaruProN-W4"/>
              <a:sym typeface="HiraMaruProN-W4"/>
            </a:endParaRPr>
          </a:p>
        </p:txBody>
      </p:sp>
      <p:sp>
        <p:nvSpPr>
          <p:cNvPr id="601" name="Google Shape;601;p67"/>
          <p:cNvSpPr txBox="1"/>
          <p:nvPr/>
        </p:nvSpPr>
        <p:spPr>
          <a:xfrm>
            <a:off x="1495050" y="4543900"/>
            <a:ext cx="61539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800">
                <a:latin typeface="HiraMaruProN-W4"/>
                <a:ea typeface="HiraMaruProN-W4"/>
                <a:cs typeface="HiraMaruProN-W4"/>
                <a:sym typeface="HiraMaruProN-W4"/>
              </a:rPr>
              <a:t>https://rework.withgoogle.com/jp/guides/understanding-team-effectiveness/steps/foster-psychological-safety/</a:t>
            </a:r>
            <a:endParaRPr sz="800">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15"/>
        <p:cNvGrpSpPr/>
        <p:nvPr/>
      </p:nvGrpSpPr>
      <p:grpSpPr>
        <a:xfrm>
          <a:off x="0" y="0"/>
          <a:ext cx="0" cy="0"/>
          <a:chOff x="0" y="0"/>
          <a:chExt cx="0" cy="0"/>
        </a:xfrm>
      </p:grpSpPr>
      <p:sp>
        <p:nvSpPr>
          <p:cNvPr id="616" name="Google Shape;616;p69"/>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19</a:t>
            </a:fld>
            <a:endParaRPr dirty="0"/>
          </a:p>
        </p:txBody>
      </p:sp>
      <p:sp>
        <p:nvSpPr>
          <p:cNvPr id="618" name="Google Shape;618;p69"/>
          <p:cNvSpPr txBox="1"/>
          <p:nvPr/>
        </p:nvSpPr>
        <p:spPr>
          <a:xfrm>
            <a:off x="1534170" y="926610"/>
            <a:ext cx="6035030" cy="2831514"/>
          </a:xfrm>
          <a:prstGeom prst="rect">
            <a:avLst/>
          </a:prstGeom>
          <a:solidFill>
            <a:srgbClr val="F3F3F3"/>
          </a:solid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ja" sz="4400" b="1" dirty="0" smtClean="0">
                <a:solidFill>
                  <a:srgbClr val="000000"/>
                </a:solidFill>
                <a:latin typeface="ＭＳ ゴシック" panose="020B0609070205080204" pitchFamily="49" charset="-128"/>
                <a:ea typeface="ＭＳ ゴシック" panose="020B0609070205080204" pitchFamily="49" charset="-128"/>
                <a:cs typeface="HiraMaruProN-W4"/>
                <a:sym typeface="HiraMaruProN-W4"/>
              </a:rPr>
              <a:t>対話</a:t>
            </a:r>
            <a:r>
              <a:rPr lang="en-US" altLang="ja-JP" sz="4400" b="1" dirty="0">
                <a:latin typeface="ＭＳ ゴシック" panose="020B0609070205080204" pitchFamily="49" charset="-128"/>
                <a:ea typeface="ＭＳ ゴシック" panose="020B0609070205080204" pitchFamily="49" charset="-128"/>
                <a:cs typeface="HiraMaruProN-W4"/>
                <a:sym typeface="HiraMaruProN-W4"/>
              </a:rPr>
              <a:t>【</a:t>
            </a:r>
            <a:r>
              <a:rPr lang="ja" sz="4400" b="1" dirty="0" smtClean="0">
                <a:solidFill>
                  <a:srgbClr val="000000"/>
                </a:solidFill>
                <a:latin typeface="ＭＳ ゴシック" panose="020B0609070205080204" pitchFamily="49" charset="-128"/>
                <a:ea typeface="ＭＳ ゴシック" panose="020B0609070205080204" pitchFamily="49" charset="-128"/>
                <a:cs typeface="HiraMaruProN-W4"/>
                <a:sym typeface="HiraMaruProN-W4"/>
              </a:rPr>
              <a:t>dialog</a:t>
            </a:r>
            <a:r>
              <a:rPr lang="en-US" altLang="ja-JP" sz="4400" b="1" dirty="0">
                <a:latin typeface="ＭＳ ゴシック" panose="020B0609070205080204" pitchFamily="49" charset="-128"/>
                <a:ea typeface="ＭＳ ゴシック" panose="020B0609070205080204" pitchFamily="49" charset="-128"/>
                <a:cs typeface="HiraMaruProN-W4"/>
                <a:sym typeface="HiraMaruProN-W4"/>
              </a:rPr>
              <a:t>】</a:t>
            </a:r>
            <a:endParaRPr lang="en-US" altLang="ja" sz="4400" b="1" dirty="0" smtClean="0">
              <a:solidFill>
                <a:srgbClr val="000000"/>
              </a:solidFill>
              <a:latin typeface="ＭＳ ゴシック" panose="020B0609070205080204" pitchFamily="49" charset="-128"/>
              <a:ea typeface="ＭＳ ゴシック" panose="020B0609070205080204" pitchFamily="49" charset="-128"/>
              <a:cs typeface="HiraMaruProN-W4"/>
              <a:sym typeface="HiraMaruProN-W4"/>
            </a:endParaRPr>
          </a:p>
          <a:p>
            <a:pPr marL="0" lvl="0" indent="0" algn="ctr" rtl="0">
              <a:spcBef>
                <a:spcPts val="0"/>
              </a:spcBef>
              <a:spcAft>
                <a:spcPts val="0"/>
              </a:spcAft>
              <a:buNone/>
            </a:pPr>
            <a:endParaRPr sz="1600" b="1" dirty="0">
              <a:solidFill>
                <a:srgbClr val="000000"/>
              </a:solidFill>
              <a:latin typeface="ＭＳ ゴシック" panose="020B0609070205080204" pitchFamily="49" charset="-128"/>
              <a:ea typeface="ＭＳ ゴシック" panose="020B0609070205080204" pitchFamily="49" charset="-128"/>
              <a:cs typeface="HiraMaruProN-W4"/>
              <a:sym typeface="HiraMaruProN-W4"/>
            </a:endParaRPr>
          </a:p>
          <a:p>
            <a:pPr marL="0" lvl="0" indent="0" algn="ctr" rtl="0">
              <a:spcBef>
                <a:spcPts val="0"/>
              </a:spcBef>
              <a:spcAft>
                <a:spcPts val="0"/>
              </a:spcAft>
              <a:buNone/>
            </a:pPr>
            <a:r>
              <a:rPr lang="ja" sz="2800" dirty="0">
                <a:solidFill>
                  <a:srgbClr val="000000"/>
                </a:solidFill>
                <a:latin typeface="ＭＳ ゴシック" panose="020B0609070205080204" pitchFamily="49" charset="-128"/>
                <a:ea typeface="ＭＳ ゴシック" panose="020B0609070205080204" pitchFamily="49" charset="-128"/>
                <a:cs typeface="HiraMaruProN-W4"/>
                <a:sym typeface="HiraMaruProN-W4"/>
              </a:rPr>
              <a:t>比較的自由な雰囲気の中で行われる。論理や正しさというよりは、メンバーお互いがどんな意味付けをしているのか、理解を深めようとする。</a:t>
            </a:r>
            <a:endParaRPr sz="2800" dirty="0">
              <a:solidFill>
                <a:srgbClr val="000000"/>
              </a:solidFill>
              <a:latin typeface="ＭＳ ゴシック" panose="020B0609070205080204" pitchFamily="49" charset="-128"/>
              <a:ea typeface="ＭＳ ゴシック" panose="020B0609070205080204" pitchFamily="49" charset="-128"/>
              <a:cs typeface="HiraMaruProN-W4"/>
              <a:sym typeface="HiraMaruProN-W4"/>
            </a:endParaRPr>
          </a:p>
        </p:txBody>
      </p:sp>
    </p:spTree>
    <p:extLst>
      <p:ext uri="{BB962C8B-B14F-4D97-AF65-F5344CB8AC3E}">
        <p14:creationId xmlns:p14="http://schemas.microsoft.com/office/powerpoint/2010/main" val="4191708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kumimoji="1" lang="ja-JP" altLang="en-US"/>
          </a:p>
        </p:txBody>
      </p:sp>
      <p:sp>
        <p:nvSpPr>
          <p:cNvPr id="3" name="サブタイトル 2"/>
          <p:cNvSpPr>
            <a:spLocks noGrp="1"/>
          </p:cNvSpPr>
          <p:nvPr>
            <p:ph type="subTitle"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algn="r"/>
            <a:fld id="{00000000-1234-1234-1234-123412341234}" type="slidenum">
              <a:rPr lang="en-US" altLang="ja" smtClean="0"/>
              <a:pPr algn="r"/>
              <a:t>2</a:t>
            </a:fld>
            <a:endParaRPr lang="ja" altLang="en-US" dirty="0"/>
          </a:p>
        </p:txBody>
      </p:sp>
    </p:spTree>
    <p:extLst>
      <p:ext uri="{BB962C8B-B14F-4D97-AF65-F5344CB8AC3E}">
        <p14:creationId xmlns:p14="http://schemas.microsoft.com/office/powerpoint/2010/main" val="28032938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70"/>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というわけで</a:t>
            </a:r>
            <a:endParaRPr/>
          </a:p>
          <a:p>
            <a:pPr marL="0" lvl="0" indent="0" algn="ctr" rtl="0">
              <a:spcBef>
                <a:spcPts val="0"/>
              </a:spcBef>
              <a:spcAft>
                <a:spcPts val="0"/>
              </a:spcAft>
              <a:buNone/>
            </a:pPr>
            <a:r>
              <a:rPr lang="ja"/>
              <a:t>建設的なフィードバックを</a:t>
            </a:r>
            <a:endParaRPr/>
          </a:p>
          <a:p>
            <a:pPr marL="0" lvl="0" indent="0" algn="ctr" rtl="0">
              <a:spcBef>
                <a:spcPts val="0"/>
              </a:spcBef>
              <a:spcAft>
                <a:spcPts val="0"/>
              </a:spcAft>
              <a:buNone/>
            </a:pPr>
            <a:r>
              <a:rPr lang="ja"/>
              <a:t>お互いにできる関係性を</a:t>
            </a:r>
            <a:endParaRPr/>
          </a:p>
          <a:p>
            <a:pPr marL="0" lvl="0" indent="0" algn="ctr" rtl="0">
              <a:spcBef>
                <a:spcPts val="0"/>
              </a:spcBef>
              <a:spcAft>
                <a:spcPts val="0"/>
              </a:spcAft>
              <a:buNone/>
            </a:pPr>
            <a:r>
              <a:rPr lang="ja"/>
              <a:t>育みましょう</a:t>
            </a:r>
            <a:endParaRPr/>
          </a:p>
        </p:txBody>
      </p:sp>
      <p:sp>
        <p:nvSpPr>
          <p:cNvPr id="626" name="Google Shape;626;p70"/>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20</a:t>
            </a:fld>
            <a:endParaRP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31"/>
        <p:cNvGrpSpPr/>
        <p:nvPr/>
      </p:nvGrpSpPr>
      <p:grpSpPr>
        <a:xfrm>
          <a:off x="0" y="0"/>
          <a:ext cx="0" cy="0"/>
          <a:chOff x="0" y="0"/>
          <a:chExt cx="0" cy="0"/>
        </a:xfrm>
      </p:grpSpPr>
      <p:sp>
        <p:nvSpPr>
          <p:cNvPr id="632" name="Google Shape;632;p71"/>
          <p:cNvSpPr txBox="1">
            <a:spLocks noGrp="1"/>
          </p:cNvSpPr>
          <p:nvPr>
            <p:ph type="title"/>
          </p:nvPr>
        </p:nvSpPr>
        <p:spPr>
          <a:xfrm>
            <a:off x="540975" y="585623"/>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smtClean="0"/>
              <a:t>前提</a:t>
            </a:r>
            <a:r>
              <a:rPr lang="ja-JP" altLang="en-US" dirty="0" smtClean="0"/>
              <a:t>として</a:t>
            </a:r>
            <a:endParaRPr dirty="0"/>
          </a:p>
        </p:txBody>
      </p:sp>
      <p:sp>
        <p:nvSpPr>
          <p:cNvPr id="633" name="Google Shape;633;p71"/>
          <p:cNvSpPr txBox="1">
            <a:spLocks noGrp="1"/>
          </p:cNvSpPr>
          <p:nvPr>
            <p:ph type="body" idx="1"/>
          </p:nvPr>
        </p:nvSpPr>
        <p:spPr>
          <a:xfrm>
            <a:off x="540975" y="1249763"/>
            <a:ext cx="8220900" cy="4091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sz="2400" dirty="0">
                <a:latin typeface="ＭＳ Ｐゴシック" panose="020B0600070205080204" pitchFamily="50" charset="-128"/>
                <a:ea typeface="ＭＳ Ｐゴシック" panose="020B0600070205080204" pitchFamily="50" charset="-128"/>
              </a:rPr>
              <a:t>自分の課の業務でないフィードバックなので、</a:t>
            </a:r>
            <a:endParaRPr sz="2400" dirty="0">
              <a:latin typeface="ＭＳ Ｐゴシック" panose="020B0600070205080204" pitchFamily="50" charset="-128"/>
              <a:ea typeface="ＭＳ Ｐゴシック" panose="020B0600070205080204" pitchFamily="50" charset="-128"/>
            </a:endParaRPr>
          </a:p>
          <a:p>
            <a:pPr marL="457200" lvl="0" indent="-381000" algn="l" rtl="0">
              <a:lnSpc>
                <a:spcPct val="150000"/>
              </a:lnSpc>
              <a:spcBef>
                <a:spcPts val="1600"/>
              </a:spcBef>
              <a:spcAft>
                <a:spcPts val="0"/>
              </a:spcAft>
              <a:buSzPts val="2400"/>
              <a:buChar char="●"/>
            </a:pPr>
            <a:r>
              <a:rPr lang="ja" sz="2400" b="1" dirty="0" smtClean="0">
                <a:latin typeface="ＭＳ Ｐゴシック" panose="020B0600070205080204" pitchFamily="50" charset="-128"/>
                <a:ea typeface="ＭＳ Ｐゴシック" panose="020B0600070205080204" pitchFamily="50" charset="-128"/>
              </a:rPr>
              <a:t>そもそも</a:t>
            </a:r>
            <a:r>
              <a:rPr lang="ja" sz="2400" b="1" dirty="0">
                <a:latin typeface="ＭＳ Ｐゴシック" panose="020B0600070205080204" pitchFamily="50" charset="-128"/>
                <a:ea typeface="ＭＳ Ｐゴシック" panose="020B0600070205080204" pitchFamily="50" charset="-128"/>
              </a:rPr>
              <a:t>の業務の不明瞭なところ、分からないところ</a:t>
            </a:r>
            <a:r>
              <a:rPr lang="ja" sz="2400" b="1" dirty="0" smtClean="0">
                <a:latin typeface="ＭＳ Ｐゴシック" panose="020B0600070205080204" pitchFamily="50" charset="-128"/>
                <a:ea typeface="ＭＳ Ｐゴシック" panose="020B0600070205080204" pitchFamily="50" charset="-128"/>
              </a:rPr>
              <a:t>は</a:t>
            </a:r>
            <a:r>
              <a:rPr lang="ja-JP" altLang="en-US" sz="2400" b="1" dirty="0" smtClean="0">
                <a:latin typeface="ＭＳ Ｐゴシック" panose="020B0600070205080204" pitchFamily="50" charset="-128"/>
                <a:ea typeface="ＭＳ Ｐゴシック" panose="020B0600070205080204" pitchFamily="50" charset="-128"/>
              </a:rPr>
              <a:t>　　</a:t>
            </a:r>
            <a:r>
              <a:rPr lang="ja" sz="2400" b="1" dirty="0" smtClean="0">
                <a:latin typeface="ＭＳ Ｐゴシック" panose="020B0600070205080204" pitchFamily="50" charset="-128"/>
                <a:ea typeface="ＭＳ Ｐゴシック" panose="020B0600070205080204" pitchFamily="50" charset="-128"/>
              </a:rPr>
              <a:t>深追いしない</a:t>
            </a:r>
            <a:r>
              <a:rPr lang="ja-JP" altLang="en-US" sz="2400" b="1" dirty="0" smtClean="0">
                <a:latin typeface="ＭＳ Ｐゴシック" panose="020B0600070205080204" pitchFamily="50" charset="-128"/>
                <a:ea typeface="ＭＳ Ｐゴシック" panose="020B0600070205080204" pitchFamily="50" charset="-128"/>
              </a:rPr>
              <a:t>（推測で答えていそうならやめる）</a:t>
            </a:r>
            <a:endParaRPr lang="en-US" altLang="ja" sz="2400" b="1" dirty="0" smtClean="0">
              <a:latin typeface="ＭＳ Ｐゴシック" panose="020B0600070205080204" pitchFamily="50" charset="-128"/>
              <a:ea typeface="ＭＳ Ｐゴシック" panose="020B0600070205080204" pitchFamily="50" charset="-128"/>
            </a:endParaRPr>
          </a:p>
          <a:p>
            <a:pPr indent="-381000">
              <a:lnSpc>
                <a:spcPct val="150000"/>
              </a:lnSpc>
              <a:spcBef>
                <a:spcPts val="1600"/>
              </a:spcBef>
              <a:buSzPts val="2400"/>
            </a:pPr>
            <a:r>
              <a:rPr lang="ja-JP" altLang="en-US" sz="2400" b="1" dirty="0">
                <a:solidFill>
                  <a:srgbClr val="FF0000"/>
                </a:solidFill>
                <a:latin typeface="ＭＳ Ｐゴシック" panose="020B0600070205080204" pitchFamily="50" charset="-128"/>
                <a:ea typeface="ＭＳ Ｐゴシック" panose="020B0600070205080204" pitchFamily="50" charset="-128"/>
              </a:rPr>
              <a:t>業務分析</a:t>
            </a:r>
            <a:r>
              <a:rPr lang="ja-JP" altLang="en-US" sz="2400" b="1" dirty="0" smtClean="0">
                <a:solidFill>
                  <a:srgbClr val="FF0000"/>
                </a:solidFill>
                <a:latin typeface="ＭＳ Ｐゴシック" panose="020B0600070205080204" pitchFamily="50" charset="-128"/>
                <a:ea typeface="ＭＳ Ｐゴシック" panose="020B0600070205080204" pitchFamily="50" charset="-128"/>
              </a:rPr>
              <a:t>を深める問い </a:t>
            </a:r>
            <a:r>
              <a:rPr lang="ja-JP" altLang="en-US" sz="2400" b="1" dirty="0" smtClean="0">
                <a:latin typeface="ＭＳ Ｐゴシック" panose="020B0600070205080204" pitchFamily="50" charset="-128"/>
                <a:ea typeface="ＭＳ Ｐゴシック" panose="020B0600070205080204" pitchFamily="50" charset="-128"/>
              </a:rPr>
              <a:t>を意識する</a:t>
            </a:r>
            <a:endParaRPr sz="2400" b="1" dirty="0">
              <a:latin typeface="ＭＳ Ｐゴシック" panose="020B0600070205080204" pitchFamily="50" charset="-128"/>
              <a:ea typeface="ＭＳ Ｐゴシック" panose="020B0600070205080204" pitchFamily="50" charset="-128"/>
            </a:endParaRPr>
          </a:p>
        </p:txBody>
      </p:sp>
      <p:sp>
        <p:nvSpPr>
          <p:cNvPr id="5" name="Google Shape;626;p70"/>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altLang="ja-JP" dirty="0" smtClean="0"/>
              <a:t>22</a:t>
            </a:r>
            <a:endParaRP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38"/>
        <p:cNvGrpSpPr/>
        <p:nvPr/>
      </p:nvGrpSpPr>
      <p:grpSpPr>
        <a:xfrm>
          <a:off x="0" y="0"/>
          <a:ext cx="0" cy="0"/>
          <a:chOff x="0" y="0"/>
          <a:chExt cx="0" cy="0"/>
        </a:xfrm>
      </p:grpSpPr>
      <p:sp>
        <p:nvSpPr>
          <p:cNvPr id="639" name="Google Shape;639;p72"/>
          <p:cNvSpPr txBox="1">
            <a:spLocks noGrp="1"/>
          </p:cNvSpPr>
          <p:nvPr>
            <p:ph type="title"/>
          </p:nvPr>
        </p:nvSpPr>
        <p:spPr>
          <a:xfrm>
            <a:off x="311700" y="228600"/>
            <a:ext cx="8520600" cy="57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b="1" dirty="0"/>
              <a:t>進め方</a:t>
            </a:r>
            <a:endParaRPr b="1" dirty="0"/>
          </a:p>
        </p:txBody>
      </p:sp>
      <p:sp>
        <p:nvSpPr>
          <p:cNvPr id="640" name="Google Shape;640;p72"/>
          <p:cNvSpPr txBox="1">
            <a:spLocks noGrp="1"/>
          </p:cNvSpPr>
          <p:nvPr>
            <p:ph type="body" idx="1"/>
          </p:nvPr>
        </p:nvSpPr>
        <p:spPr>
          <a:xfrm>
            <a:off x="430325" y="937000"/>
            <a:ext cx="8192100" cy="37938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914400" lvl="0" indent="-355600" algn="l" rtl="0">
              <a:spcBef>
                <a:spcPts val="0"/>
              </a:spcBef>
              <a:spcAft>
                <a:spcPts val="0"/>
              </a:spcAft>
              <a:buSzPts val="2000"/>
              <a:buAutoNum type="arabicPeriod"/>
            </a:pPr>
            <a:r>
              <a:rPr lang="ja" sz="2000" b="1" dirty="0" smtClean="0">
                <a:latin typeface="ＭＳ Ｐゴシック" panose="020B0600070205080204" pitchFamily="50" charset="-128"/>
                <a:ea typeface="ＭＳ Ｐゴシック" panose="020B0600070205080204" pitchFamily="50" charset="-128"/>
              </a:rPr>
              <a:t>ペア</a:t>
            </a:r>
            <a:r>
              <a:rPr lang="ja" sz="2000" b="1" dirty="0">
                <a:latin typeface="ＭＳ Ｐゴシック" panose="020B0600070205080204" pitchFamily="50" charset="-128"/>
                <a:ea typeface="ＭＳ Ｐゴシック" panose="020B0600070205080204" pitchFamily="50" charset="-128"/>
              </a:rPr>
              <a:t>を作る</a:t>
            </a:r>
            <a:endParaRPr sz="2000" b="1" dirty="0">
              <a:latin typeface="ＭＳ Ｐゴシック" panose="020B0600070205080204" pitchFamily="50" charset="-128"/>
              <a:ea typeface="ＭＳ Ｐゴシック" panose="020B0600070205080204" pitchFamily="50" charset="-128"/>
            </a:endParaRPr>
          </a:p>
          <a:p>
            <a:pPr marL="914400" lvl="0" indent="-355600" algn="l" rtl="0">
              <a:spcBef>
                <a:spcPts val="1600"/>
              </a:spcBef>
              <a:spcAft>
                <a:spcPts val="0"/>
              </a:spcAft>
              <a:buSzPts val="2000"/>
              <a:buAutoNum type="arabicPeriod"/>
            </a:pPr>
            <a:r>
              <a:rPr lang="ja" sz="2000" b="1" dirty="0">
                <a:latin typeface="ＭＳ Ｐゴシック" panose="020B0600070205080204" pitchFamily="50" charset="-128"/>
                <a:ea typeface="ＭＳ Ｐゴシック" panose="020B0600070205080204" pitchFamily="50" charset="-128"/>
              </a:rPr>
              <a:t>業務フローを指差しながら、業務の内容や分析結果などを説明する。聞き手はフィードバックの</a:t>
            </a:r>
            <a:r>
              <a:rPr lang="ja" sz="2000" b="1" dirty="0" smtClean="0">
                <a:latin typeface="ＭＳ Ｐゴシック" panose="020B0600070205080204" pitchFamily="50" charset="-128"/>
                <a:ea typeface="ＭＳ Ｐゴシック" panose="020B0600070205080204" pitchFamily="50" charset="-128"/>
              </a:rPr>
              <a:t>ため</a:t>
            </a:r>
            <a:r>
              <a:rPr lang="ja-JP" altLang="en-US" sz="2000" b="1" dirty="0" smtClean="0">
                <a:latin typeface="ＭＳ Ｐゴシック" panose="020B0600070205080204" pitchFamily="50" charset="-128"/>
                <a:ea typeface="ＭＳ Ｐゴシック" panose="020B0600070205080204" pitchFamily="50" charset="-128"/>
              </a:rPr>
              <a:t>付箋に</a:t>
            </a:r>
            <a:r>
              <a:rPr lang="ja" sz="2000" b="1" dirty="0" smtClean="0">
                <a:latin typeface="ＭＳ Ｐゴシック" panose="020B0600070205080204" pitchFamily="50" charset="-128"/>
                <a:ea typeface="ＭＳ Ｐゴシック" panose="020B0600070205080204" pitchFamily="50" charset="-128"/>
              </a:rPr>
              <a:t>メモ</a:t>
            </a:r>
            <a:r>
              <a:rPr lang="ja" sz="2000" b="1" dirty="0">
                <a:latin typeface="ＭＳ Ｐゴシック" panose="020B0600070205080204" pitchFamily="50" charset="-128"/>
                <a:ea typeface="ＭＳ Ｐゴシック" panose="020B0600070205080204" pitchFamily="50" charset="-128"/>
              </a:rPr>
              <a:t>をとる (10min)</a:t>
            </a:r>
            <a:endParaRPr sz="2000" b="1" dirty="0">
              <a:latin typeface="ＭＳ Ｐゴシック" panose="020B0600070205080204" pitchFamily="50" charset="-128"/>
              <a:ea typeface="ＭＳ Ｐゴシック" panose="020B0600070205080204" pitchFamily="50" charset="-128"/>
            </a:endParaRPr>
          </a:p>
          <a:p>
            <a:pPr marL="914400" lvl="0" indent="-355600">
              <a:spcBef>
                <a:spcPts val="1600"/>
              </a:spcBef>
              <a:buSzPts val="2000"/>
              <a:buAutoNum type="arabicPeriod"/>
            </a:pPr>
            <a:r>
              <a:rPr lang="ja-JP" altLang="en-US" sz="2000" b="1" dirty="0">
                <a:latin typeface="ＭＳ Ｐゴシック" panose="020B0600070205080204" pitchFamily="50" charset="-128"/>
                <a:ea typeface="ＭＳ Ｐゴシック" panose="020B0600070205080204" pitchFamily="50" charset="-128"/>
              </a:rPr>
              <a:t>相手にフィードバックを伝える </a:t>
            </a:r>
            <a:r>
              <a:rPr lang="en-US" altLang="ja-JP" sz="2000" b="1" dirty="0">
                <a:latin typeface="ＭＳ Ｐゴシック" panose="020B0600070205080204" pitchFamily="50" charset="-128"/>
                <a:ea typeface="ＭＳ Ｐゴシック" panose="020B0600070205080204" pitchFamily="50" charset="-128"/>
              </a:rPr>
              <a:t>(5min)</a:t>
            </a:r>
            <a:endParaRPr lang="ja-JP" altLang="en-US" sz="2000" b="1" dirty="0">
              <a:latin typeface="ＭＳ Ｐゴシック" panose="020B0600070205080204" pitchFamily="50" charset="-128"/>
              <a:ea typeface="ＭＳ Ｐゴシック" panose="020B0600070205080204" pitchFamily="50" charset="-128"/>
            </a:endParaRPr>
          </a:p>
          <a:p>
            <a:pPr marL="914400" lvl="0" indent="-355600" algn="l" rtl="0">
              <a:spcBef>
                <a:spcPts val="1600"/>
              </a:spcBef>
              <a:spcAft>
                <a:spcPts val="1600"/>
              </a:spcAft>
              <a:buSzPts val="2000"/>
              <a:buAutoNum type="arabicPeriod"/>
            </a:pPr>
            <a:r>
              <a:rPr lang="ja-JP" altLang="en-US" sz="2000" b="1" dirty="0" smtClean="0">
                <a:latin typeface="ＭＳ Ｐゴシック" panose="020B0600070205080204" pitchFamily="50" charset="-128"/>
                <a:ea typeface="ＭＳ Ｐゴシック" panose="020B0600070205080204" pitchFamily="50" charset="-128"/>
              </a:rPr>
              <a:t>ペアで</a:t>
            </a:r>
            <a:r>
              <a:rPr lang="ja" sz="2000" b="1" dirty="0" smtClean="0">
                <a:latin typeface="ＭＳ Ｐゴシック" panose="020B0600070205080204" pitchFamily="50" charset="-128"/>
                <a:ea typeface="ＭＳ Ｐゴシック" panose="020B0600070205080204" pitchFamily="50" charset="-128"/>
              </a:rPr>
              <a:t>交代</a:t>
            </a:r>
            <a:r>
              <a:rPr lang="ja-JP" altLang="en-US" sz="2000" b="1" dirty="0" smtClean="0">
                <a:latin typeface="ＭＳ Ｐゴシック" panose="020B0600070205080204" pitchFamily="50" charset="-128"/>
                <a:ea typeface="ＭＳ Ｐゴシック" panose="020B0600070205080204" pitchFamily="50" charset="-128"/>
              </a:rPr>
              <a:t>する</a:t>
            </a:r>
            <a:endParaRPr lang="en-US" altLang="ja-JP" sz="2000" b="1" dirty="0">
              <a:latin typeface="ＭＳ Ｐゴシック" panose="020B0600070205080204" pitchFamily="50" charset="-128"/>
              <a:ea typeface="ＭＳ Ｐゴシック" panose="020B0600070205080204" pitchFamily="50" charset="-128"/>
            </a:endParaRPr>
          </a:p>
          <a:p>
            <a:pPr marL="558800" lvl="0" indent="0" algn="l" rtl="0">
              <a:spcBef>
                <a:spcPts val="1600"/>
              </a:spcBef>
              <a:spcAft>
                <a:spcPts val="1600"/>
              </a:spcAft>
              <a:buSzPts val="2000"/>
              <a:buNone/>
            </a:pPr>
            <a:r>
              <a:rPr lang="ja-JP" altLang="en-US" sz="2200" b="1" dirty="0" smtClean="0">
                <a:latin typeface="ＭＳ Ｐゴシック" panose="020B0600070205080204" pitchFamily="50" charset="-128"/>
                <a:ea typeface="ＭＳ Ｐゴシック" panose="020B0600070205080204" pitchFamily="50" charset="-128"/>
              </a:rPr>
              <a:t>　</a:t>
            </a:r>
            <a:r>
              <a:rPr lang="en-US" altLang="ja-JP" sz="2200" b="1" dirty="0" smtClean="0">
                <a:solidFill>
                  <a:srgbClr val="FF0000"/>
                </a:solidFill>
                <a:latin typeface="ＭＳ Ｐゴシック" panose="020B0600070205080204" pitchFamily="50" charset="-128"/>
                <a:ea typeface="ＭＳ Ｐゴシック" panose="020B0600070205080204" pitchFamily="50" charset="-128"/>
              </a:rPr>
              <a:t>※</a:t>
            </a:r>
            <a:r>
              <a:rPr lang="ja-JP" altLang="en-US" sz="2200" b="1" dirty="0" smtClean="0">
                <a:solidFill>
                  <a:srgbClr val="FF0000"/>
                </a:solidFill>
                <a:latin typeface="ＭＳ Ｐゴシック" panose="020B0600070205080204" pitchFamily="50" charset="-128"/>
                <a:ea typeface="ＭＳ Ｐゴシック" panose="020B0600070205080204" pitchFamily="50" charset="-128"/>
              </a:rPr>
              <a:t>現時点で、改善策まで考える</a:t>
            </a:r>
            <a:r>
              <a:rPr lang="ja-JP" altLang="en-US" sz="2200" b="1" dirty="0">
                <a:solidFill>
                  <a:srgbClr val="FF0000"/>
                </a:solidFill>
                <a:latin typeface="ＭＳ Ｐゴシック" panose="020B0600070205080204" pitchFamily="50" charset="-128"/>
                <a:ea typeface="ＭＳ Ｐゴシック" panose="020B0600070205080204" pitchFamily="50" charset="-128"/>
              </a:rPr>
              <a:t>必要</a:t>
            </a:r>
            <a:r>
              <a:rPr lang="ja-JP" altLang="en-US" sz="2200" b="1" dirty="0" smtClean="0">
                <a:solidFill>
                  <a:srgbClr val="FF0000"/>
                </a:solidFill>
                <a:latin typeface="ＭＳ Ｐゴシック" panose="020B0600070205080204" pitchFamily="50" charset="-128"/>
                <a:ea typeface="ＭＳ Ｐゴシック" panose="020B0600070205080204" pitchFamily="50" charset="-128"/>
              </a:rPr>
              <a:t>はありません。</a:t>
            </a:r>
            <a:endParaRPr sz="2200" b="1" dirty="0">
              <a:solidFill>
                <a:srgbClr val="FF0000"/>
              </a:solidFill>
              <a:latin typeface="ＭＳ Ｐゴシック" panose="020B0600070205080204" pitchFamily="50" charset="-128"/>
              <a:ea typeface="ＭＳ Ｐゴシック" panose="020B0600070205080204" pitchFamily="50" charset="-128"/>
            </a:endParaRPr>
          </a:p>
        </p:txBody>
      </p:sp>
      <p:sp>
        <p:nvSpPr>
          <p:cNvPr id="4" name="Google Shape;626;p70"/>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altLang="ja-JP" dirty="0" smtClean="0"/>
              <a:t>23</a:t>
            </a:r>
            <a:endParaRP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44"/>
        <p:cNvGrpSpPr/>
        <p:nvPr/>
      </p:nvGrpSpPr>
      <p:grpSpPr>
        <a:xfrm>
          <a:off x="0" y="0"/>
          <a:ext cx="0" cy="0"/>
          <a:chOff x="0" y="0"/>
          <a:chExt cx="0" cy="0"/>
        </a:xfrm>
      </p:grpSpPr>
      <p:sp>
        <p:nvSpPr>
          <p:cNvPr id="645" name="Google Shape;645;p73"/>
          <p:cNvSpPr txBox="1">
            <a:spLocks noGrp="1"/>
          </p:cNvSpPr>
          <p:nvPr>
            <p:ph type="title"/>
          </p:nvPr>
        </p:nvSpPr>
        <p:spPr>
          <a:xfrm>
            <a:off x="311700" y="228600"/>
            <a:ext cx="8520600" cy="57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a:t>フィードバック（共感・褒め・質問）の観点</a:t>
            </a:r>
            <a:r>
              <a:rPr lang="ja" u="sng"/>
              <a:t>例</a:t>
            </a:r>
            <a:endParaRPr u="sng"/>
          </a:p>
        </p:txBody>
      </p:sp>
      <p:graphicFrame>
        <p:nvGraphicFramePr>
          <p:cNvPr id="646" name="Google Shape;646;p73"/>
          <p:cNvGraphicFramePr/>
          <p:nvPr>
            <p:extLst>
              <p:ext uri="{D42A27DB-BD31-4B8C-83A1-F6EECF244321}">
                <p14:modId xmlns:p14="http://schemas.microsoft.com/office/powerpoint/2010/main" val="1800724155"/>
              </p:ext>
            </p:extLst>
          </p:nvPr>
        </p:nvGraphicFramePr>
        <p:xfrm>
          <a:off x="412350" y="984630"/>
          <a:ext cx="8319300" cy="3310720"/>
        </p:xfrm>
        <a:graphic>
          <a:graphicData uri="http://schemas.openxmlformats.org/drawingml/2006/table">
            <a:tbl>
              <a:tblPr>
                <a:noFill/>
                <a:tableStyleId>{4ABCB116-3D19-4784-B21A-E0CC480C1111}</a:tableStyleId>
              </a:tblPr>
              <a:tblGrid>
                <a:gridCol w="2773100">
                  <a:extLst>
                    <a:ext uri="{9D8B030D-6E8A-4147-A177-3AD203B41FA5}">
                      <a16:colId xmlns:a16="http://schemas.microsoft.com/office/drawing/2014/main" val="20000"/>
                    </a:ext>
                  </a:extLst>
                </a:gridCol>
                <a:gridCol w="2591900">
                  <a:extLst>
                    <a:ext uri="{9D8B030D-6E8A-4147-A177-3AD203B41FA5}">
                      <a16:colId xmlns:a16="http://schemas.microsoft.com/office/drawing/2014/main" val="20001"/>
                    </a:ext>
                  </a:extLst>
                </a:gridCol>
                <a:gridCol w="2954300">
                  <a:extLst>
                    <a:ext uri="{9D8B030D-6E8A-4147-A177-3AD203B41FA5}">
                      <a16:colId xmlns:a16="http://schemas.microsoft.com/office/drawing/2014/main" val="20002"/>
                    </a:ext>
                  </a:extLst>
                </a:gridCol>
              </a:tblGrid>
              <a:tr h="335700">
                <a:tc>
                  <a:txBody>
                    <a:bodyPr/>
                    <a:lstStyle/>
                    <a:p>
                      <a:pPr marL="0" lvl="0" indent="0" algn="ctr" rtl="0">
                        <a:spcBef>
                          <a:spcPts val="0"/>
                        </a:spcBef>
                        <a:spcAft>
                          <a:spcPts val="0"/>
                        </a:spcAft>
                        <a:buNone/>
                      </a:pPr>
                      <a:r>
                        <a:rPr lang="ja" sz="1800" b="1" dirty="0">
                          <a:highlight>
                            <a:srgbClr val="CFE2F3"/>
                          </a:highlight>
                          <a:latin typeface="HiraMaruProN-W4"/>
                          <a:ea typeface="HiraMaruProN-W4"/>
                          <a:cs typeface="HiraMaruProN-W4"/>
                          <a:sym typeface="HiraMaruProN-W4"/>
                        </a:rPr>
                        <a:t>共感</a:t>
                      </a:r>
                      <a:endParaRPr sz="1800" b="1" dirty="0">
                        <a:highlight>
                          <a:srgbClr val="CFE2F3"/>
                        </a:highlight>
                        <a:latin typeface="HiraMaruProN-W4"/>
                        <a:ea typeface="HiraMaruProN-W4"/>
                        <a:cs typeface="HiraMaruProN-W4"/>
                        <a:sym typeface="HiraMaruProN-W4"/>
                      </a:endParaRPr>
                    </a:p>
                  </a:txBody>
                  <a:tcPr marL="91425" marR="91425" marT="91425" marB="91425">
                    <a:solidFill>
                      <a:srgbClr val="CFE2F3"/>
                    </a:solidFill>
                  </a:tcPr>
                </a:tc>
                <a:tc>
                  <a:txBody>
                    <a:bodyPr/>
                    <a:lstStyle/>
                    <a:p>
                      <a:pPr marL="0" lvl="0" indent="0" algn="ctr" rtl="0">
                        <a:spcBef>
                          <a:spcPts val="0"/>
                        </a:spcBef>
                        <a:spcAft>
                          <a:spcPts val="0"/>
                        </a:spcAft>
                        <a:buNone/>
                      </a:pPr>
                      <a:r>
                        <a:rPr lang="ja" sz="1800" b="1" dirty="0">
                          <a:highlight>
                            <a:srgbClr val="CFE2F3"/>
                          </a:highlight>
                          <a:latin typeface="HiraMaruProN-W4"/>
                          <a:ea typeface="HiraMaruProN-W4"/>
                          <a:cs typeface="HiraMaruProN-W4"/>
                          <a:sym typeface="HiraMaruProN-W4"/>
                        </a:rPr>
                        <a:t>褒め</a:t>
                      </a:r>
                      <a:endParaRPr sz="1800" b="1" dirty="0">
                        <a:highlight>
                          <a:srgbClr val="CFE2F3"/>
                        </a:highlight>
                        <a:latin typeface="HiraMaruProN-W4"/>
                        <a:ea typeface="HiraMaruProN-W4"/>
                        <a:cs typeface="HiraMaruProN-W4"/>
                        <a:sym typeface="HiraMaruProN-W4"/>
                      </a:endParaRPr>
                    </a:p>
                  </a:txBody>
                  <a:tcPr marL="91425" marR="91425" marT="91425" marB="91425">
                    <a:solidFill>
                      <a:srgbClr val="CFE2F3"/>
                    </a:solidFill>
                  </a:tcPr>
                </a:tc>
                <a:tc>
                  <a:txBody>
                    <a:bodyPr/>
                    <a:lstStyle/>
                    <a:p>
                      <a:pPr marL="0" lvl="0" indent="0" algn="ctr" rtl="0">
                        <a:spcBef>
                          <a:spcPts val="0"/>
                        </a:spcBef>
                        <a:spcAft>
                          <a:spcPts val="0"/>
                        </a:spcAft>
                        <a:buNone/>
                      </a:pPr>
                      <a:r>
                        <a:rPr lang="ja" sz="1800" b="1" dirty="0">
                          <a:highlight>
                            <a:srgbClr val="CFE2F3"/>
                          </a:highlight>
                          <a:latin typeface="HiraMaruProN-W4"/>
                          <a:ea typeface="HiraMaruProN-W4"/>
                          <a:cs typeface="HiraMaruProN-W4"/>
                          <a:sym typeface="HiraMaruProN-W4"/>
                        </a:rPr>
                        <a:t>質問</a:t>
                      </a:r>
                      <a:endParaRPr sz="1800" b="1" dirty="0">
                        <a:highlight>
                          <a:srgbClr val="CFE2F3"/>
                        </a:highlight>
                        <a:latin typeface="HiraMaruProN-W4"/>
                        <a:ea typeface="HiraMaruProN-W4"/>
                        <a:cs typeface="HiraMaruProN-W4"/>
                        <a:sym typeface="HiraMaruProN-W4"/>
                      </a:endParaRPr>
                    </a:p>
                  </a:txBody>
                  <a:tcPr marL="91425" marR="91425" marT="91425" marB="91425">
                    <a:solidFill>
                      <a:srgbClr val="CFE2F3"/>
                    </a:solidFill>
                  </a:tcPr>
                </a:tc>
                <a:extLst>
                  <a:ext uri="{0D108BD9-81ED-4DB2-BD59-A6C34878D82A}">
                    <a16:rowId xmlns:a16="http://schemas.microsoft.com/office/drawing/2014/main" val="10000"/>
                  </a:ext>
                </a:extLst>
              </a:tr>
              <a:tr h="2853550">
                <a:tc>
                  <a:txBody>
                    <a:bodyPr/>
                    <a:lstStyle/>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仕事の現状に対して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置かれている状況に対して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考え方などに対して</a:t>
                      </a:r>
                      <a:endParaRPr dirty="0"/>
                    </a:p>
                  </a:txBody>
                  <a:tcPr marL="91425" marR="91425" marT="91425" marB="91425"/>
                </a:tc>
                <a:tc>
                  <a:txBody>
                    <a:bodyPr/>
                    <a:lstStyle/>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業務の洗い出しに対して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課題の分析観点に対して</a:t>
                      </a:r>
                      <a:endParaRPr dirty="0"/>
                    </a:p>
                  </a:txBody>
                  <a:tcPr marL="91425" marR="91425" marT="91425" marB="91425"/>
                </a:tc>
                <a:tc>
                  <a:txBody>
                    <a:bodyPr/>
                    <a:lstStyle/>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仕事の目的に対して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仕事の進め方に対して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仕事の喜びに対して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利害関係者の視点に対して</a:t>
                      </a:r>
                      <a:endParaRPr sz="1900" dirty="0">
                        <a:solidFill>
                          <a:schemeClr val="dk1"/>
                        </a:solidFill>
                        <a:latin typeface="HiraMaruProN-W4"/>
                        <a:ea typeface="HiraMaruProN-W4"/>
                        <a:cs typeface="HiraMaruProN-W4"/>
                        <a:sym typeface="HiraMaruProN-W4"/>
                      </a:endParaRPr>
                    </a:p>
                    <a:p>
                      <a:pPr marL="457200" lvl="0" indent="-349250" algn="l" rtl="0">
                        <a:spcBef>
                          <a:spcPts val="0"/>
                        </a:spcBef>
                        <a:spcAft>
                          <a:spcPts val="0"/>
                        </a:spcAft>
                        <a:buClr>
                          <a:schemeClr val="dk1"/>
                        </a:buClr>
                        <a:buSzPts val="1900"/>
                        <a:buFont typeface="HiraMaruProN-W4"/>
                        <a:buChar char="●"/>
                      </a:pPr>
                      <a:r>
                        <a:rPr lang="ja" sz="1900" dirty="0">
                          <a:solidFill>
                            <a:schemeClr val="dk1"/>
                          </a:solidFill>
                          <a:latin typeface="HiraMaruProN-W4"/>
                          <a:ea typeface="HiraMaruProN-W4"/>
                          <a:cs typeface="HiraMaruProN-W4"/>
                          <a:sym typeface="HiraMaruProN-W4"/>
                        </a:rPr>
                        <a:t>ICTやデジタル活用に対して</a:t>
                      </a:r>
                      <a:endParaRPr sz="1900" dirty="0">
                        <a:solidFill>
                          <a:schemeClr val="dk1"/>
                        </a:solidFill>
                        <a:latin typeface="HiraMaruProN-W4"/>
                        <a:ea typeface="HiraMaruProN-W4"/>
                        <a:cs typeface="HiraMaruProN-W4"/>
                        <a:sym typeface="HiraMaruProN-W4"/>
                      </a:endParaRPr>
                    </a:p>
                  </a:txBody>
                  <a:tcPr marL="91425" marR="91425" marT="91425" marB="91425"/>
                </a:tc>
                <a:extLst>
                  <a:ext uri="{0D108BD9-81ED-4DB2-BD59-A6C34878D82A}">
                    <a16:rowId xmlns:a16="http://schemas.microsoft.com/office/drawing/2014/main" val="10001"/>
                  </a:ext>
                </a:extLst>
              </a:tr>
            </a:tbl>
          </a:graphicData>
        </a:graphic>
      </p:graphicFrame>
      <p:sp>
        <p:nvSpPr>
          <p:cNvPr id="4" name="Google Shape;626;p70"/>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r>
              <a:rPr lang="en-US" altLang="ja-JP" dirty="0" smtClean="0"/>
              <a:t>24</a:t>
            </a:r>
            <a:endParaRP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50"/>
        <p:cNvGrpSpPr/>
        <p:nvPr/>
      </p:nvGrpSpPr>
      <p:grpSpPr>
        <a:xfrm>
          <a:off x="0" y="0"/>
          <a:ext cx="0" cy="0"/>
          <a:chOff x="0" y="0"/>
          <a:chExt cx="0" cy="0"/>
        </a:xfrm>
      </p:grpSpPr>
      <p:sp>
        <p:nvSpPr>
          <p:cNvPr id="651" name="Google Shape;651;p74"/>
          <p:cNvSpPr txBox="1">
            <a:spLocks noGrp="1"/>
          </p:cNvSpPr>
          <p:nvPr>
            <p:ph type="title" idx="4294967295"/>
          </p:nvPr>
        </p:nvSpPr>
        <p:spPr>
          <a:xfrm>
            <a:off x="311700" y="892950"/>
            <a:ext cx="8520600" cy="38637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t" anchorCtr="0">
            <a:noAutofit/>
          </a:bodyPr>
          <a:lstStyle/>
          <a:p>
            <a:pPr marL="101600" lvl="0" algn="l" rtl="0">
              <a:lnSpc>
                <a:spcPct val="115000"/>
              </a:lnSpc>
              <a:spcBef>
                <a:spcPts val="1200"/>
              </a:spcBef>
              <a:spcAft>
                <a:spcPts val="0"/>
              </a:spcAft>
              <a:buSzPts val="2000"/>
            </a:pPr>
            <a:r>
              <a:rPr lang="ja-JP" altLang="en-US" sz="2000" dirty="0" smtClean="0">
                <a:latin typeface="ＭＳ ゴシック" panose="020B0609070205080204" pitchFamily="49" charset="-128"/>
                <a:ea typeface="ＭＳ ゴシック" panose="020B0609070205080204" pitchFamily="49" charset="-128"/>
              </a:rPr>
              <a:t>● </a:t>
            </a:r>
            <a:r>
              <a:rPr lang="ja" sz="2000" dirty="0" smtClean="0">
                <a:latin typeface="ＭＳ ゴシック" panose="020B0609070205080204" pitchFamily="49" charset="-128"/>
                <a:ea typeface="ＭＳ ゴシック" panose="020B0609070205080204" pitchFamily="49" charset="-128"/>
              </a:rPr>
              <a:t>関係者間</a:t>
            </a:r>
            <a:r>
              <a:rPr lang="ja" sz="2000" dirty="0">
                <a:latin typeface="ＭＳ ゴシック" panose="020B0609070205080204" pitchFamily="49" charset="-128"/>
                <a:ea typeface="ＭＳ ゴシック" panose="020B0609070205080204" pitchFamily="49" charset="-128"/>
              </a:rPr>
              <a:t>で、どんな情報伝達手段を使っている？</a:t>
            </a:r>
            <a:endParaRPr sz="2000" dirty="0">
              <a:latin typeface="ＭＳ ゴシック" panose="020B0609070205080204" pitchFamily="49" charset="-128"/>
              <a:ea typeface="ＭＳ ゴシック" panose="020B0609070205080204" pitchFamily="49" charset="-128"/>
            </a:endParaRPr>
          </a:p>
          <a:p>
            <a:pPr marL="558800" lvl="1" algn="l" rtl="0">
              <a:lnSpc>
                <a:spcPct val="115000"/>
              </a:lnSpc>
              <a:spcBef>
                <a:spcPts val="0"/>
              </a:spcBef>
              <a:spcAft>
                <a:spcPts val="0"/>
              </a:spcAft>
              <a:buSzPts val="2000"/>
            </a:pPr>
            <a:r>
              <a:rPr lang="ja-JP" altLang="en-US" sz="2000" dirty="0" smtClean="0">
                <a:latin typeface="ＭＳ ゴシック" panose="020B0609070205080204" pitchFamily="49" charset="-128"/>
                <a:ea typeface="ＭＳ ゴシック" panose="020B0609070205080204" pitchFamily="49" charset="-128"/>
              </a:rPr>
              <a:t>〇 </a:t>
            </a:r>
            <a:r>
              <a:rPr lang="ja" sz="2000" dirty="0" smtClean="0">
                <a:latin typeface="ＭＳ ゴシック" panose="020B0609070205080204" pitchFamily="49" charset="-128"/>
                <a:ea typeface="ＭＳ ゴシック" panose="020B0609070205080204" pitchFamily="49" charset="-128"/>
              </a:rPr>
              <a:t>特</a:t>
            </a:r>
            <a:r>
              <a:rPr lang="ja" sz="2000" dirty="0">
                <a:latin typeface="ＭＳ ゴシック" panose="020B0609070205080204" pitchFamily="49" charset="-128"/>
                <a:ea typeface="ＭＳ ゴシック" panose="020B0609070205080204" pitchFamily="49" charset="-128"/>
              </a:rPr>
              <a:t>に、市役所と利用者/事業者の接点の手段と場所は？</a:t>
            </a:r>
            <a:endParaRPr sz="2000" dirty="0">
              <a:latin typeface="ＭＳ ゴシック" panose="020B0609070205080204" pitchFamily="49" charset="-128"/>
              <a:ea typeface="ＭＳ ゴシック" panose="020B0609070205080204" pitchFamily="49" charset="-128"/>
            </a:endParaRPr>
          </a:p>
          <a:p>
            <a:pPr marL="558800" lvl="1" algn="l" rtl="0">
              <a:lnSpc>
                <a:spcPct val="115000"/>
              </a:lnSpc>
              <a:spcBef>
                <a:spcPts val="0"/>
              </a:spcBef>
              <a:spcAft>
                <a:spcPts val="0"/>
              </a:spcAft>
              <a:buSzPts val="2000"/>
            </a:pPr>
            <a:r>
              <a:rPr lang="ja-JP" altLang="en-US" sz="2000" dirty="0" smtClean="0">
                <a:latin typeface="ＭＳ ゴシック" panose="020B0609070205080204" pitchFamily="49" charset="-128"/>
                <a:ea typeface="ＭＳ ゴシック" panose="020B0609070205080204" pitchFamily="49" charset="-128"/>
              </a:rPr>
              <a:t>〇 </a:t>
            </a:r>
            <a:r>
              <a:rPr lang="ja" sz="2000" dirty="0" smtClean="0">
                <a:latin typeface="ＭＳ ゴシック" panose="020B0609070205080204" pitchFamily="49" charset="-128"/>
                <a:ea typeface="ＭＳ ゴシック" panose="020B0609070205080204" pitchFamily="49" charset="-128"/>
              </a:rPr>
              <a:t>課内</a:t>
            </a:r>
            <a:r>
              <a:rPr lang="ja" sz="2000" dirty="0">
                <a:latin typeface="ＭＳ ゴシック" panose="020B0609070205080204" pitchFamily="49" charset="-128"/>
                <a:ea typeface="ＭＳ ゴシック" panose="020B0609070205080204" pitchFamily="49" charset="-128"/>
              </a:rPr>
              <a:t>での情報共有や記録はどうやっている？</a:t>
            </a:r>
            <a:endParaRPr sz="2000" dirty="0">
              <a:latin typeface="ＭＳ ゴシック" panose="020B0609070205080204" pitchFamily="49" charset="-128"/>
              <a:ea typeface="ＭＳ ゴシック" panose="020B0609070205080204" pitchFamily="49" charset="-128"/>
            </a:endParaRPr>
          </a:p>
          <a:p>
            <a:pPr marL="101600" lvl="0" algn="l" rtl="0">
              <a:lnSpc>
                <a:spcPct val="115000"/>
              </a:lnSpc>
              <a:spcBef>
                <a:spcPts val="0"/>
              </a:spcBef>
              <a:spcAft>
                <a:spcPts val="0"/>
              </a:spcAft>
              <a:buSzPts val="2000"/>
            </a:pPr>
            <a:r>
              <a:rPr lang="ja-JP" altLang="en-US" sz="2000" dirty="0" smtClean="0">
                <a:latin typeface="ＭＳ ゴシック" panose="020B0609070205080204" pitchFamily="49" charset="-128"/>
                <a:ea typeface="ＭＳ ゴシック" panose="020B0609070205080204" pitchFamily="49" charset="-128"/>
              </a:rPr>
              <a:t>● </a:t>
            </a:r>
            <a:r>
              <a:rPr lang="ja" sz="2000" dirty="0" smtClean="0">
                <a:latin typeface="ＭＳ ゴシック" panose="020B0609070205080204" pitchFamily="49" charset="-128"/>
                <a:ea typeface="ＭＳ ゴシック" panose="020B0609070205080204" pitchFamily="49" charset="-128"/>
              </a:rPr>
              <a:t>どんな</a:t>
            </a:r>
            <a:r>
              <a:rPr lang="ja" sz="2000" dirty="0">
                <a:latin typeface="ＭＳ ゴシック" panose="020B0609070205080204" pitchFamily="49" charset="-128"/>
                <a:ea typeface="ＭＳ ゴシック" panose="020B0609070205080204" pitchFamily="49" charset="-128"/>
              </a:rPr>
              <a:t>情報を定点観測的に集計・分析している？</a:t>
            </a:r>
            <a:endParaRPr sz="2000" dirty="0">
              <a:latin typeface="ＭＳ ゴシック" panose="020B0609070205080204" pitchFamily="49" charset="-128"/>
              <a:ea typeface="ＭＳ ゴシック" panose="020B0609070205080204" pitchFamily="49" charset="-128"/>
            </a:endParaRPr>
          </a:p>
          <a:p>
            <a:pPr marL="558800" lvl="1" algn="l" rtl="0">
              <a:lnSpc>
                <a:spcPct val="115000"/>
              </a:lnSpc>
              <a:spcBef>
                <a:spcPts val="0"/>
              </a:spcBef>
              <a:spcAft>
                <a:spcPts val="0"/>
              </a:spcAft>
              <a:buSzPts val="2000"/>
            </a:pPr>
            <a:r>
              <a:rPr lang="ja-JP" altLang="en-US" sz="2000" dirty="0" smtClean="0">
                <a:latin typeface="ＭＳ ゴシック" panose="020B0609070205080204" pitchFamily="49" charset="-128"/>
                <a:ea typeface="ＭＳ ゴシック" panose="020B0609070205080204" pitchFamily="49" charset="-128"/>
              </a:rPr>
              <a:t>〇 </a:t>
            </a:r>
            <a:r>
              <a:rPr lang="ja" sz="2000" dirty="0" smtClean="0">
                <a:latin typeface="ＭＳ ゴシック" panose="020B0609070205080204" pitchFamily="49" charset="-128"/>
                <a:ea typeface="ＭＳ ゴシック" panose="020B0609070205080204" pitchFamily="49" charset="-128"/>
              </a:rPr>
              <a:t>情報</a:t>
            </a:r>
            <a:r>
              <a:rPr lang="ja" sz="2000" dirty="0">
                <a:latin typeface="ＭＳ ゴシック" panose="020B0609070205080204" pitchFamily="49" charset="-128"/>
                <a:ea typeface="ＭＳ ゴシック" panose="020B0609070205080204" pitchFamily="49" charset="-128"/>
              </a:rPr>
              <a:t>収集でいつも手間がかかることはないか？</a:t>
            </a:r>
            <a:endParaRPr sz="2000" dirty="0">
              <a:latin typeface="ＭＳ ゴシック" panose="020B0609070205080204" pitchFamily="49" charset="-128"/>
              <a:ea typeface="ＭＳ ゴシック" panose="020B0609070205080204" pitchFamily="49" charset="-128"/>
            </a:endParaRPr>
          </a:p>
          <a:p>
            <a:pPr marL="101600" lvl="0" algn="l" rtl="0">
              <a:lnSpc>
                <a:spcPct val="115000"/>
              </a:lnSpc>
              <a:spcBef>
                <a:spcPts val="0"/>
              </a:spcBef>
              <a:spcAft>
                <a:spcPts val="0"/>
              </a:spcAft>
              <a:buSzPts val="2000"/>
            </a:pPr>
            <a:r>
              <a:rPr lang="ja-JP" altLang="en-US" sz="2000" dirty="0" smtClean="0">
                <a:solidFill>
                  <a:schemeClr val="tx1"/>
                </a:solidFill>
                <a:latin typeface="ＭＳ ゴシック" panose="020B0609070205080204" pitchFamily="49" charset="-128"/>
                <a:ea typeface="ＭＳ ゴシック" panose="020B0609070205080204" pitchFamily="49" charset="-128"/>
              </a:rPr>
              <a:t>● </a:t>
            </a:r>
            <a:r>
              <a:rPr lang="ja" sz="2000" dirty="0" smtClean="0">
                <a:solidFill>
                  <a:schemeClr val="tx1"/>
                </a:solidFill>
                <a:latin typeface="ＭＳ ゴシック" panose="020B0609070205080204" pitchFamily="49" charset="-128"/>
                <a:ea typeface="ＭＳ ゴシック" panose="020B0609070205080204" pitchFamily="49" charset="-128"/>
              </a:rPr>
              <a:t>各プロセス</a:t>
            </a:r>
            <a:r>
              <a:rPr lang="ja" sz="2000" dirty="0">
                <a:solidFill>
                  <a:schemeClr val="tx1"/>
                </a:solidFill>
                <a:latin typeface="ＭＳ ゴシック" panose="020B0609070205080204" pitchFamily="49" charset="-128"/>
                <a:ea typeface="ＭＳ ゴシック" panose="020B0609070205080204" pitchFamily="49" charset="-128"/>
              </a:rPr>
              <a:t>の頻度やボリューム、使っているツールなどは？</a:t>
            </a:r>
            <a:endParaRPr sz="2000" dirty="0">
              <a:solidFill>
                <a:schemeClr val="tx1"/>
              </a:solidFill>
              <a:latin typeface="ＭＳ ゴシック" panose="020B0609070205080204" pitchFamily="49" charset="-128"/>
              <a:ea typeface="ＭＳ ゴシック" panose="020B0609070205080204" pitchFamily="49" charset="-128"/>
            </a:endParaRPr>
          </a:p>
          <a:p>
            <a:pPr marL="558800" lvl="1">
              <a:lnSpc>
                <a:spcPct val="115000"/>
              </a:lnSpc>
              <a:buSzPts val="2000"/>
            </a:pPr>
            <a:r>
              <a:rPr lang="ja-JP" altLang="en-US" sz="2000" dirty="0" smtClean="0">
                <a:solidFill>
                  <a:schemeClr val="tx1"/>
                </a:solidFill>
                <a:latin typeface="ＭＳ ゴシック" panose="020B0609070205080204" pitchFamily="49" charset="-128"/>
                <a:ea typeface="ＭＳ ゴシック" panose="020B0609070205080204" pitchFamily="49" charset="-128"/>
              </a:rPr>
              <a:t>〇</a:t>
            </a:r>
            <a:r>
              <a:rPr lang="ja" sz="2000" dirty="0" smtClean="0">
                <a:solidFill>
                  <a:schemeClr val="tx1"/>
                </a:solidFill>
                <a:latin typeface="ＭＳ ゴシック" panose="020B0609070205080204" pitchFamily="49" charset="-128"/>
                <a:ea typeface="ＭＳ ゴシック" panose="020B0609070205080204" pitchFamily="49" charset="-128"/>
              </a:rPr>
              <a:t>フロー</a:t>
            </a:r>
            <a:r>
              <a:rPr lang="ja" sz="2000" dirty="0">
                <a:solidFill>
                  <a:schemeClr val="tx1"/>
                </a:solidFill>
                <a:latin typeface="ＭＳ ゴシック" panose="020B0609070205080204" pitchFamily="49" charset="-128"/>
                <a:ea typeface="ＭＳ ゴシック" panose="020B0609070205080204" pitchFamily="49" charset="-128"/>
              </a:rPr>
              <a:t>に現れない、市民や事業者の連絡待ち時間は</a:t>
            </a:r>
            <a:r>
              <a:rPr lang="ja" sz="2000" dirty="0" smtClean="0">
                <a:solidFill>
                  <a:schemeClr val="tx1"/>
                </a:solidFill>
                <a:latin typeface="ＭＳ ゴシック" panose="020B0609070205080204" pitchFamily="49" charset="-128"/>
                <a:ea typeface="ＭＳ ゴシック" panose="020B0609070205080204" pitchFamily="49" charset="-128"/>
              </a:rPr>
              <a:t>？</a:t>
            </a:r>
            <a:endParaRPr sz="2000" dirty="0" smtClean="0">
              <a:solidFill>
                <a:schemeClr val="tx1"/>
              </a:solidFill>
              <a:latin typeface="ＭＳ ゴシック" panose="020B0609070205080204" pitchFamily="49" charset="-128"/>
              <a:ea typeface="ＭＳ ゴシック" panose="020B0609070205080204" pitchFamily="49" charset="-128"/>
            </a:endParaRPr>
          </a:p>
          <a:p>
            <a:pPr marL="101600" lvl="0">
              <a:lnSpc>
                <a:spcPct val="115000"/>
              </a:lnSpc>
              <a:buSzPts val="2000"/>
            </a:pPr>
            <a:r>
              <a:rPr lang="ja-JP" altLang="en-US" sz="2000" b="1" dirty="0" smtClean="0">
                <a:solidFill>
                  <a:srgbClr val="FF0000"/>
                </a:solidFill>
                <a:latin typeface="ＭＳ ゴシック" panose="020B0609070205080204" pitchFamily="49" charset="-128"/>
                <a:ea typeface="ＭＳ ゴシック" panose="020B0609070205080204" pitchFamily="49" charset="-128"/>
              </a:rPr>
              <a:t>● </a:t>
            </a:r>
            <a:r>
              <a:rPr lang="ja" sz="2000" b="1" dirty="0" smtClean="0">
                <a:solidFill>
                  <a:srgbClr val="FF0000"/>
                </a:solidFill>
                <a:latin typeface="ＭＳ ゴシック" panose="020B0609070205080204" pitchFamily="49" charset="-128"/>
                <a:ea typeface="ＭＳ ゴシック" panose="020B0609070205080204" pitchFamily="49" charset="-128"/>
              </a:rPr>
              <a:t>そもそもその仕事は、なぜそうやっているのか？</a:t>
            </a:r>
            <a:r>
              <a:rPr lang="en-US" altLang="ja" sz="2000" b="1" dirty="0" smtClean="0">
                <a:solidFill>
                  <a:srgbClr val="FF0000"/>
                </a:solidFill>
                <a:latin typeface="ＭＳ ゴシック" panose="020B0609070205080204" pitchFamily="49" charset="-128"/>
                <a:ea typeface="ＭＳ ゴシック" panose="020B0609070205080204" pitchFamily="49" charset="-128"/>
              </a:rPr>
              <a:t/>
            </a:r>
            <a:br>
              <a:rPr lang="en-US" altLang="ja" sz="2000" b="1" dirty="0" smtClean="0">
                <a:solidFill>
                  <a:srgbClr val="FF0000"/>
                </a:solidFill>
                <a:latin typeface="ＭＳ ゴシック" panose="020B0609070205080204" pitchFamily="49" charset="-128"/>
                <a:ea typeface="ＭＳ ゴシック" panose="020B0609070205080204" pitchFamily="49" charset="-128"/>
              </a:rPr>
            </a:br>
            <a:r>
              <a:rPr lang="ja-JP" altLang="en-US" sz="2000" b="1" dirty="0" smtClean="0">
                <a:solidFill>
                  <a:srgbClr val="FF0000"/>
                </a:solidFill>
                <a:latin typeface="ＭＳ ゴシック" panose="020B0609070205080204" pitchFamily="49" charset="-128"/>
                <a:ea typeface="ＭＳ ゴシック" panose="020B0609070205080204" pitchFamily="49" charset="-128"/>
              </a:rPr>
              <a:t>● </a:t>
            </a:r>
            <a:r>
              <a:rPr lang="ja" altLang="ja-JP" sz="2000" b="1" dirty="0" smtClean="0">
                <a:solidFill>
                  <a:srgbClr val="FF0000"/>
                </a:solidFill>
                <a:latin typeface="ＭＳ ゴシック" panose="020B0609070205080204" pitchFamily="49" charset="-128"/>
                <a:ea typeface="ＭＳ ゴシック" panose="020B0609070205080204" pitchFamily="49" charset="-128"/>
              </a:rPr>
              <a:t>違う</a:t>
            </a:r>
            <a:r>
              <a:rPr lang="ja" altLang="ja-JP" sz="2000" b="1" dirty="0">
                <a:solidFill>
                  <a:srgbClr val="FF0000"/>
                </a:solidFill>
                <a:latin typeface="ＭＳ ゴシック" panose="020B0609070205080204" pitchFamily="49" charset="-128"/>
                <a:ea typeface="ＭＳ ゴシック" panose="020B0609070205080204" pitchFamily="49" charset="-128"/>
              </a:rPr>
              <a:t>人が同じような作業をしてないか？</a:t>
            </a:r>
            <a:r>
              <a:rPr lang="en-US" altLang="ja" sz="2000" b="1" dirty="0" smtClean="0">
                <a:solidFill>
                  <a:srgbClr val="FF0000"/>
                </a:solidFill>
              </a:rPr>
              <a:t/>
            </a:r>
            <a:br>
              <a:rPr lang="en-US" altLang="ja" sz="2000" b="1" dirty="0" smtClean="0">
                <a:solidFill>
                  <a:srgbClr val="FF0000"/>
                </a:solidFill>
              </a:rPr>
            </a:br>
            <a:endParaRPr sz="2000" b="1" dirty="0">
              <a:solidFill>
                <a:srgbClr val="FF0000"/>
              </a:solidFill>
            </a:endParaRPr>
          </a:p>
        </p:txBody>
      </p:sp>
      <p:sp>
        <p:nvSpPr>
          <p:cNvPr id="652" name="Google Shape;652;p74"/>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24</a:t>
            </a:fld>
            <a:endParaRPr/>
          </a:p>
        </p:txBody>
      </p:sp>
      <p:sp>
        <p:nvSpPr>
          <p:cNvPr id="653" name="Google Shape;653;p74"/>
          <p:cNvSpPr txBox="1">
            <a:spLocks noGrp="1"/>
          </p:cNvSpPr>
          <p:nvPr>
            <p:ph type="title" idx="4294967295"/>
          </p:nvPr>
        </p:nvSpPr>
        <p:spPr>
          <a:xfrm>
            <a:off x="311700" y="228600"/>
            <a:ext cx="8520600" cy="57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smtClean="0"/>
              <a:t>フィードバックで想定される</a:t>
            </a:r>
            <a:r>
              <a:rPr lang="ja" dirty="0" smtClean="0"/>
              <a:t>問い</a:t>
            </a:r>
            <a:r>
              <a:rPr lang="ja" dirty="0"/>
              <a:t>の例</a:t>
            </a:r>
            <a:endParaRP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76"/>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課題を解決するための</a:t>
            </a:r>
            <a:endParaRPr/>
          </a:p>
          <a:p>
            <a:pPr marL="0" lvl="0" indent="0" algn="ctr" rtl="0">
              <a:spcBef>
                <a:spcPts val="0"/>
              </a:spcBef>
              <a:spcAft>
                <a:spcPts val="0"/>
              </a:spcAft>
              <a:buNone/>
            </a:pPr>
            <a:r>
              <a:rPr lang="ja"/>
              <a:t>アイデアを検討しましょう</a:t>
            </a:r>
            <a:endParaRPr/>
          </a:p>
        </p:txBody>
      </p:sp>
      <p:sp>
        <p:nvSpPr>
          <p:cNvPr id="666" name="Google Shape;666;p76"/>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25</a:t>
            </a:fld>
            <a:endParaRP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70"/>
        <p:cNvGrpSpPr/>
        <p:nvPr/>
      </p:nvGrpSpPr>
      <p:grpSpPr>
        <a:xfrm>
          <a:off x="0" y="0"/>
          <a:ext cx="0" cy="0"/>
          <a:chOff x="0" y="0"/>
          <a:chExt cx="0" cy="0"/>
        </a:xfrm>
      </p:grpSpPr>
      <p:sp>
        <p:nvSpPr>
          <p:cNvPr id="671" name="Google Shape;671;p77"/>
          <p:cNvSpPr txBox="1">
            <a:spLocks noGrp="1"/>
          </p:cNvSpPr>
          <p:nvPr>
            <p:ph type="sldNum" idx="12"/>
          </p:nvPr>
        </p:nvSpPr>
        <p:spPr>
          <a:xfrm>
            <a:off x="8632775" y="4951965"/>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26</a:t>
            </a:fld>
            <a:endParaRPr dirty="0"/>
          </a:p>
        </p:txBody>
      </p:sp>
      <p:sp>
        <p:nvSpPr>
          <p:cNvPr id="672" name="Google Shape;672;p77"/>
          <p:cNvSpPr txBox="1"/>
          <p:nvPr/>
        </p:nvSpPr>
        <p:spPr>
          <a:xfrm>
            <a:off x="311700" y="292625"/>
            <a:ext cx="85206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ja" sz="2800" b="1" dirty="0">
                <a:solidFill>
                  <a:srgbClr val="000000"/>
                </a:solidFill>
                <a:latin typeface="HiraMaruProN-W4"/>
                <a:ea typeface="HiraMaruProN-W4"/>
                <a:cs typeface="HiraMaruProN-W4"/>
                <a:sym typeface="HiraMaruProN-W4"/>
              </a:rPr>
              <a:t>業務を見直すためのECRS原則</a:t>
            </a:r>
            <a:endParaRPr sz="2800" b="1" dirty="0">
              <a:solidFill>
                <a:srgbClr val="000000"/>
              </a:solidFill>
              <a:latin typeface="HiraMaruProN-W4"/>
              <a:ea typeface="HiraMaruProN-W4"/>
              <a:cs typeface="HiraMaruProN-W4"/>
              <a:sym typeface="HiraMaruProN-W4"/>
            </a:endParaRPr>
          </a:p>
        </p:txBody>
      </p:sp>
      <p:sp>
        <p:nvSpPr>
          <p:cNvPr id="673" name="Google Shape;673;p77"/>
          <p:cNvSpPr/>
          <p:nvPr/>
        </p:nvSpPr>
        <p:spPr>
          <a:xfrm>
            <a:off x="1383500" y="1373750"/>
            <a:ext cx="2669700" cy="7275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sz="2300" b="1">
                <a:latin typeface="HiraMaruProN-W4"/>
                <a:ea typeface="HiraMaruProN-W4"/>
                <a:cs typeface="HiraMaruProN-W4"/>
                <a:sym typeface="HiraMaruProN-W4"/>
              </a:rPr>
              <a:t>E</a:t>
            </a:r>
            <a:r>
              <a:rPr lang="ja" sz="2300">
                <a:latin typeface="HiraMaruProN-W4"/>
                <a:ea typeface="HiraMaruProN-W4"/>
                <a:cs typeface="HiraMaruProN-W4"/>
                <a:sym typeface="HiraMaruProN-W4"/>
              </a:rPr>
              <a:t>liminate</a:t>
            </a:r>
            <a:r>
              <a:rPr lang="ja">
                <a:latin typeface="HiraMaruProN-W4"/>
                <a:ea typeface="HiraMaruProN-W4"/>
                <a:cs typeface="HiraMaruProN-W4"/>
                <a:sym typeface="HiraMaruProN-W4"/>
              </a:rPr>
              <a:t/>
            </a:r>
            <a:br>
              <a:rPr lang="ja">
                <a:latin typeface="HiraMaruProN-W4"/>
                <a:ea typeface="HiraMaruProN-W4"/>
                <a:cs typeface="HiraMaruProN-W4"/>
                <a:sym typeface="HiraMaruProN-W4"/>
              </a:rPr>
            </a:br>
            <a:r>
              <a:rPr lang="ja">
                <a:latin typeface="HiraMaruProN-W4"/>
                <a:ea typeface="HiraMaruProN-W4"/>
                <a:cs typeface="HiraMaruProN-W4"/>
                <a:sym typeface="HiraMaruProN-W4"/>
              </a:rPr>
              <a:t>やめられないか？</a:t>
            </a:r>
            <a:endParaRPr>
              <a:latin typeface="HiraMaruProN-W4"/>
              <a:ea typeface="HiraMaruProN-W4"/>
              <a:cs typeface="HiraMaruProN-W4"/>
              <a:sym typeface="HiraMaruProN-W4"/>
            </a:endParaRPr>
          </a:p>
        </p:txBody>
      </p:sp>
      <p:sp>
        <p:nvSpPr>
          <p:cNvPr id="674" name="Google Shape;674;p77"/>
          <p:cNvSpPr/>
          <p:nvPr/>
        </p:nvSpPr>
        <p:spPr>
          <a:xfrm>
            <a:off x="1383500" y="2232400"/>
            <a:ext cx="2669700" cy="7275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sz="2300" b="1">
                <a:latin typeface="HiraMaruProN-W4"/>
                <a:ea typeface="HiraMaruProN-W4"/>
                <a:cs typeface="HiraMaruProN-W4"/>
                <a:sym typeface="HiraMaruProN-W4"/>
              </a:rPr>
              <a:t>C</a:t>
            </a:r>
            <a:r>
              <a:rPr lang="ja" sz="2300">
                <a:latin typeface="HiraMaruProN-W4"/>
                <a:ea typeface="HiraMaruProN-W4"/>
                <a:cs typeface="HiraMaruProN-W4"/>
                <a:sym typeface="HiraMaruProN-W4"/>
              </a:rPr>
              <a:t>ombine</a:t>
            </a:r>
            <a:r>
              <a:rPr lang="ja">
                <a:latin typeface="HiraMaruProN-W4"/>
                <a:ea typeface="HiraMaruProN-W4"/>
                <a:cs typeface="HiraMaruProN-W4"/>
                <a:sym typeface="HiraMaruProN-W4"/>
              </a:rPr>
              <a:t/>
            </a:r>
            <a:br>
              <a:rPr lang="ja">
                <a:latin typeface="HiraMaruProN-W4"/>
                <a:ea typeface="HiraMaruProN-W4"/>
                <a:cs typeface="HiraMaruProN-W4"/>
                <a:sym typeface="HiraMaruProN-W4"/>
              </a:rPr>
            </a:br>
            <a:r>
              <a:rPr lang="ja">
                <a:latin typeface="HiraMaruProN-W4"/>
                <a:ea typeface="HiraMaruProN-W4"/>
                <a:cs typeface="HiraMaruProN-W4"/>
                <a:sym typeface="HiraMaruProN-W4"/>
              </a:rPr>
              <a:t>一緒にできないか？</a:t>
            </a:r>
            <a:endParaRPr>
              <a:latin typeface="HiraMaruProN-W4"/>
              <a:ea typeface="HiraMaruProN-W4"/>
              <a:cs typeface="HiraMaruProN-W4"/>
              <a:sym typeface="HiraMaruProN-W4"/>
            </a:endParaRPr>
          </a:p>
        </p:txBody>
      </p:sp>
      <p:sp>
        <p:nvSpPr>
          <p:cNvPr id="675" name="Google Shape;675;p77"/>
          <p:cNvSpPr/>
          <p:nvPr/>
        </p:nvSpPr>
        <p:spPr>
          <a:xfrm>
            <a:off x="1383500" y="3091050"/>
            <a:ext cx="2669700" cy="7275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sz="2300" b="1">
                <a:latin typeface="HiraMaruProN-W4"/>
                <a:ea typeface="HiraMaruProN-W4"/>
                <a:cs typeface="HiraMaruProN-W4"/>
                <a:sym typeface="HiraMaruProN-W4"/>
              </a:rPr>
              <a:t>R</a:t>
            </a:r>
            <a:r>
              <a:rPr lang="ja" sz="2300">
                <a:latin typeface="HiraMaruProN-W4"/>
                <a:ea typeface="HiraMaruProN-W4"/>
                <a:cs typeface="HiraMaruProN-W4"/>
                <a:sym typeface="HiraMaruProN-W4"/>
              </a:rPr>
              <a:t>earrange</a:t>
            </a:r>
            <a:r>
              <a:rPr lang="ja">
                <a:latin typeface="HiraMaruProN-W4"/>
                <a:ea typeface="HiraMaruProN-W4"/>
                <a:cs typeface="HiraMaruProN-W4"/>
                <a:sym typeface="HiraMaruProN-W4"/>
              </a:rPr>
              <a:t/>
            </a:r>
            <a:br>
              <a:rPr lang="ja">
                <a:latin typeface="HiraMaruProN-W4"/>
                <a:ea typeface="HiraMaruProN-W4"/>
                <a:cs typeface="HiraMaruProN-W4"/>
                <a:sym typeface="HiraMaruProN-W4"/>
              </a:rPr>
            </a:br>
            <a:r>
              <a:rPr lang="ja">
                <a:latin typeface="HiraMaruProN-W4"/>
                <a:ea typeface="HiraMaruProN-W4"/>
                <a:cs typeface="HiraMaruProN-W4"/>
                <a:sym typeface="HiraMaruProN-W4"/>
              </a:rPr>
              <a:t>再配置できないか？</a:t>
            </a:r>
            <a:endParaRPr>
              <a:latin typeface="HiraMaruProN-W4"/>
              <a:ea typeface="HiraMaruProN-W4"/>
              <a:cs typeface="HiraMaruProN-W4"/>
              <a:sym typeface="HiraMaruProN-W4"/>
            </a:endParaRPr>
          </a:p>
        </p:txBody>
      </p:sp>
      <p:sp>
        <p:nvSpPr>
          <p:cNvPr id="676" name="Google Shape;676;p77"/>
          <p:cNvSpPr/>
          <p:nvPr/>
        </p:nvSpPr>
        <p:spPr>
          <a:xfrm>
            <a:off x="1383500" y="3949700"/>
            <a:ext cx="2669700" cy="727500"/>
          </a:xfrm>
          <a:prstGeom prst="rect">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sz="2300" b="1">
                <a:latin typeface="HiraMaruProN-W4"/>
                <a:ea typeface="HiraMaruProN-W4"/>
                <a:cs typeface="HiraMaruProN-W4"/>
                <a:sym typeface="HiraMaruProN-W4"/>
              </a:rPr>
              <a:t>S</a:t>
            </a:r>
            <a:r>
              <a:rPr lang="ja" sz="2300">
                <a:latin typeface="HiraMaruProN-W4"/>
                <a:ea typeface="HiraMaruProN-W4"/>
                <a:cs typeface="HiraMaruProN-W4"/>
                <a:sym typeface="HiraMaruProN-W4"/>
              </a:rPr>
              <a:t>implify</a:t>
            </a:r>
            <a:r>
              <a:rPr lang="ja">
                <a:latin typeface="HiraMaruProN-W4"/>
                <a:ea typeface="HiraMaruProN-W4"/>
                <a:cs typeface="HiraMaruProN-W4"/>
                <a:sym typeface="HiraMaruProN-W4"/>
              </a:rPr>
              <a:t/>
            </a:r>
            <a:br>
              <a:rPr lang="ja">
                <a:latin typeface="HiraMaruProN-W4"/>
                <a:ea typeface="HiraMaruProN-W4"/>
                <a:cs typeface="HiraMaruProN-W4"/>
                <a:sym typeface="HiraMaruProN-W4"/>
              </a:rPr>
            </a:br>
            <a:r>
              <a:rPr lang="ja">
                <a:latin typeface="HiraMaruProN-W4"/>
                <a:ea typeface="HiraMaruProN-W4"/>
                <a:cs typeface="HiraMaruProN-W4"/>
                <a:sym typeface="HiraMaruProN-W4"/>
              </a:rPr>
              <a:t>単純化できないか？</a:t>
            </a:r>
            <a:endParaRPr>
              <a:latin typeface="HiraMaruProN-W4"/>
              <a:ea typeface="HiraMaruProN-W4"/>
              <a:cs typeface="HiraMaruProN-W4"/>
              <a:sym typeface="HiraMaruProN-W4"/>
            </a:endParaRPr>
          </a:p>
        </p:txBody>
      </p:sp>
      <p:sp>
        <p:nvSpPr>
          <p:cNvPr id="677" name="Google Shape;677;p77"/>
          <p:cNvSpPr/>
          <p:nvPr/>
        </p:nvSpPr>
        <p:spPr>
          <a:xfrm>
            <a:off x="378300" y="1373750"/>
            <a:ext cx="886500" cy="3303300"/>
          </a:xfrm>
          <a:prstGeom prst="downArrow">
            <a:avLst>
              <a:gd name="adj1" fmla="val 50000"/>
              <a:gd name="adj2" fmla="val 50000"/>
            </a:avLst>
          </a:prstGeom>
          <a:solidFill>
            <a:srgbClr val="EEEEEE"/>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ja" sz="2200">
                <a:latin typeface="HiraMaruProN-W4"/>
                <a:ea typeface="HiraMaruProN-W4"/>
                <a:cs typeface="HiraMaruProN-W4"/>
                <a:sym typeface="HiraMaruProN-W4"/>
              </a:rPr>
              <a:t>検討順</a:t>
            </a:r>
            <a:endParaRPr sz="2200">
              <a:latin typeface="HiraMaruProN-W4"/>
              <a:ea typeface="HiraMaruProN-W4"/>
              <a:cs typeface="HiraMaruProN-W4"/>
              <a:sym typeface="HiraMaruProN-W4"/>
            </a:endParaRPr>
          </a:p>
        </p:txBody>
      </p:sp>
      <p:sp>
        <p:nvSpPr>
          <p:cNvPr id="678" name="Google Shape;678;p77"/>
          <p:cNvSpPr/>
          <p:nvPr/>
        </p:nvSpPr>
        <p:spPr>
          <a:xfrm>
            <a:off x="4202900" y="1373750"/>
            <a:ext cx="4487100" cy="7275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a:latin typeface="HiraMaruProN-W4"/>
                <a:ea typeface="HiraMaruProN-W4"/>
                <a:cs typeface="HiraMaruProN-W4"/>
                <a:sym typeface="HiraMaruProN-W4"/>
              </a:rPr>
              <a:t>そもそもなんでその作業をやっているのか？</a:t>
            </a:r>
            <a:endParaRPr>
              <a:latin typeface="HiraMaruProN-W4"/>
              <a:ea typeface="HiraMaruProN-W4"/>
              <a:cs typeface="HiraMaruProN-W4"/>
              <a:sym typeface="HiraMaruProN-W4"/>
            </a:endParaRPr>
          </a:p>
          <a:p>
            <a:pPr marL="0" lvl="0" indent="0" algn="l" rtl="0">
              <a:spcBef>
                <a:spcPts val="0"/>
              </a:spcBef>
              <a:spcAft>
                <a:spcPts val="0"/>
              </a:spcAft>
              <a:buNone/>
            </a:pPr>
            <a:r>
              <a:rPr lang="ja">
                <a:latin typeface="HiraMaruProN-W4"/>
                <a:ea typeface="HiraMaruProN-W4"/>
                <a:cs typeface="HiraMaruProN-W4"/>
                <a:sym typeface="HiraMaruProN-W4"/>
              </a:rPr>
              <a:t>「前からやってるから」から脱却し、やらなくて良いならやめてしまう</a:t>
            </a:r>
            <a:endParaRPr>
              <a:latin typeface="HiraMaruProN-W4"/>
              <a:ea typeface="HiraMaruProN-W4"/>
              <a:cs typeface="HiraMaruProN-W4"/>
              <a:sym typeface="HiraMaruProN-W4"/>
            </a:endParaRPr>
          </a:p>
        </p:txBody>
      </p:sp>
      <p:sp>
        <p:nvSpPr>
          <p:cNvPr id="679" name="Google Shape;679;p77"/>
          <p:cNvSpPr/>
          <p:nvPr/>
        </p:nvSpPr>
        <p:spPr>
          <a:xfrm>
            <a:off x="4202900" y="2232400"/>
            <a:ext cx="4487100" cy="7275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a:latin typeface="HiraMaruProN-W4"/>
                <a:ea typeface="HiraMaruProN-W4"/>
                <a:cs typeface="HiraMaruProN-W4"/>
                <a:sym typeface="HiraMaruProN-W4"/>
              </a:rPr>
              <a:t>他の部署の作業と一緒にやれないか？</a:t>
            </a:r>
            <a:endParaRPr>
              <a:latin typeface="HiraMaruProN-W4"/>
              <a:ea typeface="HiraMaruProN-W4"/>
              <a:cs typeface="HiraMaruProN-W4"/>
              <a:sym typeface="HiraMaruProN-W4"/>
            </a:endParaRPr>
          </a:p>
          <a:p>
            <a:pPr marL="0" lvl="0" indent="0" algn="l" rtl="0">
              <a:spcBef>
                <a:spcPts val="0"/>
              </a:spcBef>
              <a:spcAft>
                <a:spcPts val="0"/>
              </a:spcAft>
              <a:buNone/>
            </a:pPr>
            <a:r>
              <a:rPr lang="ja">
                <a:latin typeface="HiraMaruProN-W4"/>
                <a:ea typeface="HiraMaruProN-W4"/>
                <a:cs typeface="HiraMaruProN-W4"/>
                <a:sym typeface="HiraMaruProN-W4"/>
              </a:rPr>
              <a:t>分業していることを一緒にできないか？</a:t>
            </a:r>
            <a:endParaRPr>
              <a:latin typeface="HiraMaruProN-W4"/>
              <a:ea typeface="HiraMaruProN-W4"/>
              <a:cs typeface="HiraMaruProN-W4"/>
              <a:sym typeface="HiraMaruProN-W4"/>
            </a:endParaRPr>
          </a:p>
          <a:p>
            <a:pPr marL="0" lvl="0" indent="0" algn="l" rtl="0">
              <a:spcBef>
                <a:spcPts val="0"/>
              </a:spcBef>
              <a:spcAft>
                <a:spcPts val="0"/>
              </a:spcAft>
              <a:buNone/>
            </a:pPr>
            <a:r>
              <a:rPr lang="ja">
                <a:latin typeface="HiraMaruProN-W4"/>
                <a:ea typeface="HiraMaruProN-W4"/>
                <a:cs typeface="HiraMaruProN-W4"/>
                <a:sym typeface="HiraMaruProN-W4"/>
              </a:rPr>
              <a:t>事務を集約できないか？</a:t>
            </a:r>
            <a:endParaRPr>
              <a:latin typeface="HiraMaruProN-W4"/>
              <a:ea typeface="HiraMaruProN-W4"/>
              <a:cs typeface="HiraMaruProN-W4"/>
              <a:sym typeface="HiraMaruProN-W4"/>
            </a:endParaRPr>
          </a:p>
        </p:txBody>
      </p:sp>
      <p:sp>
        <p:nvSpPr>
          <p:cNvPr id="680" name="Google Shape;680;p77"/>
          <p:cNvSpPr/>
          <p:nvPr/>
        </p:nvSpPr>
        <p:spPr>
          <a:xfrm>
            <a:off x="4202900" y="3091050"/>
            <a:ext cx="4487100" cy="7275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a:latin typeface="HiraMaruProN-W4"/>
                <a:ea typeface="HiraMaruProN-W4"/>
                <a:cs typeface="HiraMaruProN-W4"/>
                <a:sym typeface="HiraMaruProN-W4"/>
              </a:rPr>
              <a:t>他の部門でやったり、順番を入れ替えることで効率化できないか？</a:t>
            </a:r>
            <a:endParaRPr>
              <a:latin typeface="HiraMaruProN-W4"/>
              <a:ea typeface="HiraMaruProN-W4"/>
              <a:cs typeface="HiraMaruProN-W4"/>
              <a:sym typeface="HiraMaruProN-W4"/>
            </a:endParaRPr>
          </a:p>
          <a:p>
            <a:pPr marL="0" lvl="0" indent="0" algn="l" rtl="0">
              <a:spcBef>
                <a:spcPts val="0"/>
              </a:spcBef>
              <a:spcAft>
                <a:spcPts val="0"/>
              </a:spcAft>
              <a:buNone/>
            </a:pPr>
            <a:r>
              <a:rPr lang="ja">
                <a:latin typeface="HiraMaruProN-W4"/>
                <a:ea typeface="HiraMaruProN-W4"/>
                <a:cs typeface="HiraMaruProN-W4"/>
                <a:sym typeface="HiraMaruProN-W4"/>
              </a:rPr>
              <a:t>アウトソースできないか？</a:t>
            </a:r>
            <a:endParaRPr>
              <a:latin typeface="HiraMaruProN-W4"/>
              <a:ea typeface="HiraMaruProN-W4"/>
              <a:cs typeface="HiraMaruProN-W4"/>
              <a:sym typeface="HiraMaruProN-W4"/>
            </a:endParaRPr>
          </a:p>
        </p:txBody>
      </p:sp>
      <p:sp>
        <p:nvSpPr>
          <p:cNvPr id="681" name="Google Shape;681;p77"/>
          <p:cNvSpPr/>
          <p:nvPr/>
        </p:nvSpPr>
        <p:spPr>
          <a:xfrm>
            <a:off x="4202900" y="3949700"/>
            <a:ext cx="4487100" cy="727500"/>
          </a:xfrm>
          <a:prstGeom prst="rect">
            <a:avLst/>
          </a:prstGeom>
          <a:no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ja">
                <a:solidFill>
                  <a:srgbClr val="000000"/>
                </a:solidFill>
                <a:latin typeface="HiraMaruProN-W4"/>
                <a:ea typeface="HiraMaruProN-W4"/>
                <a:cs typeface="HiraMaruProN-W4"/>
                <a:sym typeface="HiraMaruProN-W4"/>
              </a:rPr>
              <a:t>もっと簡単にならないか？入力項目を減らせないか？</a:t>
            </a:r>
            <a:r>
              <a:rPr lang="ja">
                <a:latin typeface="HiraMaruProN-W4"/>
                <a:ea typeface="HiraMaruProN-W4"/>
                <a:cs typeface="HiraMaruProN-W4"/>
                <a:sym typeface="HiraMaruProN-W4"/>
              </a:rPr>
              <a:t>ITを使って単純化できないか？</a:t>
            </a:r>
            <a:endParaRPr>
              <a:latin typeface="HiraMaruProN-W4"/>
              <a:ea typeface="HiraMaruProN-W4"/>
              <a:cs typeface="HiraMaruProN-W4"/>
              <a:sym typeface="HiraMaruProN-W4"/>
            </a:endParaRPr>
          </a:p>
        </p:txBody>
      </p:sp>
      <p:sp>
        <p:nvSpPr>
          <p:cNvPr id="682" name="Google Shape;682;p77"/>
          <p:cNvSpPr txBox="1"/>
          <p:nvPr/>
        </p:nvSpPr>
        <p:spPr>
          <a:xfrm>
            <a:off x="378300" y="828041"/>
            <a:ext cx="6997800" cy="4311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600"/>
              </a:spcAft>
              <a:buNone/>
            </a:pPr>
            <a:r>
              <a:rPr lang="ja" sz="1600">
                <a:solidFill>
                  <a:srgbClr val="595959"/>
                </a:solidFill>
                <a:latin typeface="HiraMaruProN-W4"/>
                <a:ea typeface="HiraMaruProN-W4"/>
                <a:cs typeface="HiraMaruProN-W4"/>
                <a:sym typeface="HiraMaruProN-W4"/>
              </a:rPr>
              <a:t>その業務は何のためにやっているのか？を考え、ゼロベースで考えてみる</a:t>
            </a:r>
            <a:endParaRPr sz="1600">
              <a:solidFill>
                <a:srgbClr val="595959"/>
              </a:solidFill>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86"/>
        <p:cNvGrpSpPr/>
        <p:nvPr/>
      </p:nvGrpSpPr>
      <p:grpSpPr>
        <a:xfrm>
          <a:off x="0" y="0"/>
          <a:ext cx="0" cy="0"/>
          <a:chOff x="0" y="0"/>
          <a:chExt cx="0" cy="0"/>
        </a:xfrm>
      </p:grpSpPr>
      <p:sp>
        <p:nvSpPr>
          <p:cNvPr id="687" name="Google Shape;687;p78"/>
          <p:cNvSpPr txBox="1">
            <a:spLocks noGrp="1"/>
          </p:cNvSpPr>
          <p:nvPr>
            <p:ph type="title"/>
          </p:nvPr>
        </p:nvSpPr>
        <p:spPr>
          <a:xfrm>
            <a:off x="311700" y="153325"/>
            <a:ext cx="8520600" cy="572700"/>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3300"/>
              <a:buFont typeface="Arial"/>
              <a:buNone/>
            </a:pPr>
            <a:r>
              <a:rPr lang="ja" dirty="0"/>
              <a:t>効率を上げる際の考え</a:t>
            </a:r>
            <a:endParaRPr dirty="0"/>
          </a:p>
        </p:txBody>
      </p:sp>
      <p:sp>
        <p:nvSpPr>
          <p:cNvPr id="688" name="Google Shape;688;p78"/>
          <p:cNvSpPr txBox="1">
            <a:spLocks noGrp="1"/>
          </p:cNvSpPr>
          <p:nvPr>
            <p:ph type="body" idx="1"/>
          </p:nvPr>
        </p:nvSpPr>
        <p:spPr>
          <a:xfrm>
            <a:off x="311700" y="749449"/>
            <a:ext cx="8520600" cy="393600"/>
          </a:xfrm>
          <a:prstGeom prst="rect">
            <a:avLst/>
          </a:prstGeom>
          <a:noFill/>
          <a:ln>
            <a:noFill/>
          </a:ln>
        </p:spPr>
        <p:txBody>
          <a:bodyPr spcFirstLastPara="1" wrap="square" lIns="68575" tIns="34275" rIns="68575" bIns="34275" anchor="t" anchorCtr="0">
            <a:noAutofit/>
          </a:bodyPr>
          <a:lstStyle/>
          <a:p>
            <a:pPr marL="6350" lvl="0" indent="0" algn="l" rtl="0">
              <a:lnSpc>
                <a:spcPct val="90000"/>
              </a:lnSpc>
              <a:spcBef>
                <a:spcPts val="0"/>
              </a:spcBef>
              <a:spcAft>
                <a:spcPts val="1600"/>
              </a:spcAft>
              <a:buClr>
                <a:schemeClr val="dk1"/>
              </a:buClr>
              <a:buSzPts val="2100"/>
              <a:buNone/>
            </a:pPr>
            <a:r>
              <a:rPr lang="ja-JP" altLang="en-US" sz="1400" dirty="0" smtClean="0"/>
              <a:t>● </a:t>
            </a:r>
            <a:r>
              <a:rPr lang="ja" sz="1400" dirty="0" smtClean="0"/>
              <a:t>効率</a:t>
            </a:r>
            <a:r>
              <a:rPr lang="ja" sz="1400" dirty="0"/>
              <a:t>を上げる考え方には大きく３つの方法があります。</a:t>
            </a:r>
            <a:endParaRPr sz="1400" dirty="0"/>
          </a:p>
        </p:txBody>
      </p:sp>
      <p:sp>
        <p:nvSpPr>
          <p:cNvPr id="689" name="Google Shape;689;p78"/>
          <p:cNvSpPr txBox="1">
            <a:spLocks noGrp="1"/>
          </p:cNvSpPr>
          <p:nvPr>
            <p:ph type="sldNum" idx="12"/>
          </p:nvPr>
        </p:nvSpPr>
        <p:spPr>
          <a:xfrm>
            <a:off x="8632775" y="4865700"/>
            <a:ext cx="511200" cy="277800"/>
          </a:xfrm>
          <a:prstGeom prst="rect">
            <a:avLst/>
          </a:prstGeom>
          <a:noFill/>
          <a:ln>
            <a:noFill/>
          </a:ln>
        </p:spPr>
        <p:txBody>
          <a:bodyPr spcFirstLastPara="1" wrap="square" lIns="68575" tIns="34275" rIns="68575" bIns="34275" anchor="ctr" anchorCtr="0">
            <a:noAutofit/>
          </a:bodyPr>
          <a:lstStyle/>
          <a:p>
            <a:pPr marL="0" lvl="0" indent="0" algn="r" rtl="0">
              <a:spcBef>
                <a:spcPts val="0"/>
              </a:spcBef>
              <a:spcAft>
                <a:spcPts val="0"/>
              </a:spcAft>
              <a:buNone/>
            </a:pPr>
            <a:fld id="{00000000-1234-1234-1234-123412341234}" type="slidenum">
              <a:rPr lang="en-US" altLang="ja"/>
              <a:t>27</a:t>
            </a:fld>
            <a:endParaRPr/>
          </a:p>
        </p:txBody>
      </p:sp>
      <p:graphicFrame>
        <p:nvGraphicFramePr>
          <p:cNvPr id="690" name="Google Shape;690;p78"/>
          <p:cNvGraphicFramePr/>
          <p:nvPr/>
        </p:nvGraphicFramePr>
        <p:xfrm>
          <a:off x="495270" y="1206500"/>
          <a:ext cx="8416050" cy="3558600"/>
        </p:xfrm>
        <a:graphic>
          <a:graphicData uri="http://schemas.openxmlformats.org/drawingml/2006/table">
            <a:tbl>
              <a:tblPr firstRow="1" bandRow="1">
                <a:noFill/>
                <a:tableStyleId>{76C080DC-E457-4D85-91EE-FCFEF5BCD802}</a:tableStyleId>
              </a:tblPr>
              <a:tblGrid>
                <a:gridCol w="2805350">
                  <a:extLst>
                    <a:ext uri="{9D8B030D-6E8A-4147-A177-3AD203B41FA5}">
                      <a16:colId xmlns:a16="http://schemas.microsoft.com/office/drawing/2014/main" val="20000"/>
                    </a:ext>
                  </a:extLst>
                </a:gridCol>
                <a:gridCol w="2805350">
                  <a:extLst>
                    <a:ext uri="{9D8B030D-6E8A-4147-A177-3AD203B41FA5}">
                      <a16:colId xmlns:a16="http://schemas.microsoft.com/office/drawing/2014/main" val="20001"/>
                    </a:ext>
                  </a:extLst>
                </a:gridCol>
                <a:gridCol w="2805350">
                  <a:extLst>
                    <a:ext uri="{9D8B030D-6E8A-4147-A177-3AD203B41FA5}">
                      <a16:colId xmlns:a16="http://schemas.microsoft.com/office/drawing/2014/main" val="20002"/>
                    </a:ext>
                  </a:extLst>
                </a:gridCol>
              </a:tblGrid>
              <a:tr h="495325">
                <a:tc>
                  <a:txBody>
                    <a:bodyPr/>
                    <a:lstStyle/>
                    <a:p>
                      <a:pPr marL="0" marR="0" lvl="0" indent="0" algn="l" rtl="0">
                        <a:spcBef>
                          <a:spcPts val="0"/>
                        </a:spcBef>
                        <a:spcAft>
                          <a:spcPts val="0"/>
                        </a:spcAft>
                        <a:buNone/>
                      </a:pPr>
                      <a:r>
                        <a:rPr lang="ja" b="1" u="none" strike="noStrike" cap="none">
                          <a:latin typeface="HiraMaruProN-W4"/>
                          <a:ea typeface="HiraMaruProN-W4"/>
                          <a:cs typeface="HiraMaruProN-W4"/>
                          <a:sym typeface="HiraMaruProN-W4"/>
                        </a:rPr>
                        <a:t>①仕事単位の効率を上げる</a:t>
                      </a:r>
                      <a:endParaRPr sz="1100" b="1">
                        <a:latin typeface="HiraMaruProN-W4"/>
                        <a:ea typeface="HiraMaruProN-W4"/>
                        <a:cs typeface="HiraMaruProN-W4"/>
                        <a:sym typeface="HiraMaruProN-W4"/>
                      </a:endParaRPr>
                    </a:p>
                  </a:txBody>
                  <a:tcPr marL="68600" marR="68600" marT="34300" marB="34300">
                    <a:solidFill>
                      <a:schemeClr val="lt2"/>
                    </a:solidFill>
                  </a:tcPr>
                </a:tc>
                <a:tc>
                  <a:txBody>
                    <a:bodyPr/>
                    <a:lstStyle/>
                    <a:p>
                      <a:pPr marL="0" marR="0" lvl="0" indent="0" algn="l" rtl="0">
                        <a:spcBef>
                          <a:spcPts val="0"/>
                        </a:spcBef>
                        <a:spcAft>
                          <a:spcPts val="0"/>
                        </a:spcAft>
                        <a:buNone/>
                      </a:pPr>
                      <a:r>
                        <a:rPr lang="ja" b="1">
                          <a:latin typeface="HiraMaruProN-W4"/>
                          <a:ea typeface="HiraMaruProN-W4"/>
                          <a:cs typeface="HiraMaruProN-W4"/>
                          <a:sym typeface="HiraMaruProN-W4"/>
                        </a:rPr>
                        <a:t>②時間当たりの効率を上げる</a:t>
                      </a:r>
                      <a:endParaRPr sz="1100" b="1">
                        <a:latin typeface="HiraMaruProN-W4"/>
                        <a:ea typeface="HiraMaruProN-W4"/>
                        <a:cs typeface="HiraMaruProN-W4"/>
                        <a:sym typeface="HiraMaruProN-W4"/>
                      </a:endParaRPr>
                    </a:p>
                  </a:txBody>
                  <a:tcPr marL="68600" marR="68600" marT="34300" marB="34300">
                    <a:solidFill>
                      <a:schemeClr val="lt2"/>
                    </a:solidFill>
                  </a:tcPr>
                </a:tc>
                <a:tc>
                  <a:txBody>
                    <a:bodyPr/>
                    <a:lstStyle/>
                    <a:p>
                      <a:pPr marL="0" marR="0" lvl="0" indent="0" algn="l" rtl="0">
                        <a:spcBef>
                          <a:spcPts val="0"/>
                        </a:spcBef>
                        <a:spcAft>
                          <a:spcPts val="0"/>
                        </a:spcAft>
                        <a:buNone/>
                      </a:pPr>
                      <a:r>
                        <a:rPr lang="ja" b="1">
                          <a:latin typeface="HiraMaruProN-W4"/>
                          <a:ea typeface="HiraMaruProN-W4"/>
                          <a:cs typeface="HiraMaruProN-W4"/>
                          <a:sym typeface="HiraMaruProN-W4"/>
                        </a:rPr>
                        <a:t>③待ち時間を減らす</a:t>
                      </a:r>
                      <a:endParaRPr sz="1100" b="1">
                        <a:latin typeface="HiraMaruProN-W4"/>
                        <a:ea typeface="HiraMaruProN-W4"/>
                        <a:cs typeface="HiraMaruProN-W4"/>
                        <a:sym typeface="HiraMaruProN-W4"/>
                      </a:endParaRPr>
                    </a:p>
                  </a:txBody>
                  <a:tcPr marL="68600" marR="68600" marT="34300" marB="34300">
                    <a:solidFill>
                      <a:schemeClr val="lt2"/>
                    </a:solidFill>
                  </a:tcPr>
                </a:tc>
                <a:extLst>
                  <a:ext uri="{0D108BD9-81ED-4DB2-BD59-A6C34878D82A}">
                    <a16:rowId xmlns:a16="http://schemas.microsoft.com/office/drawing/2014/main" val="10000"/>
                  </a:ext>
                </a:extLst>
              </a:tr>
              <a:tr h="2263150">
                <a:tc>
                  <a:txBody>
                    <a:bodyPr/>
                    <a:lstStyle/>
                    <a:p>
                      <a:pPr marL="0" marR="0" lvl="0" indent="0" algn="l" rtl="0">
                        <a:spcBef>
                          <a:spcPts val="0"/>
                        </a:spcBef>
                        <a:spcAft>
                          <a:spcPts val="0"/>
                        </a:spcAft>
                        <a:buNone/>
                      </a:pPr>
                      <a:r>
                        <a:rPr lang="ja" sz="1200">
                          <a:latin typeface="HiraMaruProN-W4"/>
                          <a:ea typeface="HiraMaruProN-W4"/>
                          <a:cs typeface="HiraMaruProN-W4"/>
                          <a:sym typeface="HiraMaruProN-W4"/>
                        </a:rPr>
                        <a:t>・例えば、教育やルールの制定で、業務を標準化し一律の仕事ができるようにする。</a:t>
                      </a: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p>
                      <a:pPr marL="0" marR="0" lvl="0" indent="0" algn="l" rtl="0">
                        <a:spcBef>
                          <a:spcPts val="0"/>
                        </a:spcBef>
                        <a:spcAft>
                          <a:spcPts val="0"/>
                        </a:spcAft>
                        <a:buNone/>
                      </a:pPr>
                      <a:endParaRPr sz="1200">
                        <a:latin typeface="HiraMaruProN-W4"/>
                        <a:ea typeface="HiraMaruProN-W4"/>
                        <a:cs typeface="HiraMaruProN-W4"/>
                        <a:sym typeface="HiraMaruProN-W4"/>
                      </a:endParaRPr>
                    </a:p>
                  </a:txBody>
                  <a:tcPr marL="68600" marR="68600" marT="34300" marB="34300">
                    <a:solidFill>
                      <a:schemeClr val="lt1"/>
                    </a:solidFill>
                  </a:tcPr>
                </a:tc>
                <a:tc>
                  <a:txBody>
                    <a:bodyPr/>
                    <a:lstStyle/>
                    <a:p>
                      <a:pPr marL="0" marR="0" lvl="0" indent="0" algn="l" rtl="0">
                        <a:spcBef>
                          <a:spcPts val="0"/>
                        </a:spcBef>
                        <a:spcAft>
                          <a:spcPts val="0"/>
                        </a:spcAft>
                        <a:buNone/>
                      </a:pPr>
                      <a:r>
                        <a:rPr lang="ja" sz="1200">
                          <a:latin typeface="HiraMaruProN-W4"/>
                          <a:ea typeface="HiraMaruProN-W4"/>
                          <a:cs typeface="HiraMaruProN-W4"/>
                          <a:sym typeface="HiraMaruProN-W4"/>
                        </a:rPr>
                        <a:t>・例えば、不要な仕事や冗長な仕事を短縮することで1回当たりの仕事時間を短縮する。</a:t>
                      </a:r>
                      <a:endParaRPr sz="900">
                        <a:latin typeface="HiraMaruProN-W4"/>
                        <a:ea typeface="HiraMaruProN-W4"/>
                        <a:cs typeface="HiraMaruProN-W4"/>
                        <a:sym typeface="HiraMaruProN-W4"/>
                      </a:endParaRPr>
                    </a:p>
                  </a:txBody>
                  <a:tcPr marL="68600" marR="68600" marT="34300" marB="34300">
                    <a:solidFill>
                      <a:schemeClr val="lt1"/>
                    </a:solidFill>
                  </a:tcPr>
                </a:tc>
                <a:tc>
                  <a:txBody>
                    <a:bodyPr/>
                    <a:lstStyle/>
                    <a:p>
                      <a:pPr marL="0" marR="0" lvl="0" indent="0" algn="l" rtl="0">
                        <a:spcBef>
                          <a:spcPts val="0"/>
                        </a:spcBef>
                        <a:spcAft>
                          <a:spcPts val="0"/>
                        </a:spcAft>
                        <a:buNone/>
                      </a:pPr>
                      <a:r>
                        <a:rPr lang="ja" sz="1200">
                          <a:latin typeface="HiraMaruProN-W4"/>
                          <a:ea typeface="HiraMaruProN-W4"/>
                          <a:cs typeface="HiraMaruProN-W4"/>
                          <a:sym typeface="HiraMaruProN-W4"/>
                        </a:rPr>
                        <a:t>・例えば、相手の承認待ち時間を減らし、LT（リードタイム）を減らす</a:t>
                      </a:r>
                      <a:endParaRPr sz="900">
                        <a:latin typeface="HiraMaruProN-W4"/>
                        <a:ea typeface="HiraMaruProN-W4"/>
                        <a:cs typeface="HiraMaruProN-W4"/>
                        <a:sym typeface="HiraMaruProN-W4"/>
                      </a:endParaRPr>
                    </a:p>
                  </a:txBody>
                  <a:tcPr marL="68600" marR="68600" marT="34300" marB="34300">
                    <a:solidFill>
                      <a:schemeClr val="lt1"/>
                    </a:solidFill>
                  </a:tcPr>
                </a:tc>
                <a:extLst>
                  <a:ext uri="{0D108BD9-81ED-4DB2-BD59-A6C34878D82A}">
                    <a16:rowId xmlns:a16="http://schemas.microsoft.com/office/drawing/2014/main" val="10001"/>
                  </a:ext>
                </a:extLst>
              </a:tr>
              <a:tr h="800125">
                <a:tc>
                  <a:txBody>
                    <a:bodyPr/>
                    <a:lstStyle/>
                    <a:p>
                      <a:pPr marL="280799" marR="0" lvl="0" indent="-126599" algn="l" rtl="0">
                        <a:spcBef>
                          <a:spcPts val="0"/>
                        </a:spcBef>
                        <a:spcAft>
                          <a:spcPts val="0"/>
                        </a:spcAft>
                        <a:buSzPts val="1200"/>
                        <a:buFont typeface="HiraMaruProN-W4"/>
                        <a:buChar char="●"/>
                      </a:pPr>
                      <a:r>
                        <a:rPr lang="ja" sz="1200">
                          <a:latin typeface="HiraMaruProN-W4"/>
                          <a:ea typeface="HiraMaruProN-W4"/>
                          <a:cs typeface="HiraMaruProN-W4"/>
                          <a:sym typeface="HiraMaruProN-W4"/>
                        </a:rPr>
                        <a:t>熟練が必要な業務、人依存の業務に効果がある</a:t>
                      </a:r>
                      <a:endParaRPr sz="1200">
                        <a:latin typeface="HiraMaruProN-W4"/>
                        <a:ea typeface="HiraMaruProN-W4"/>
                        <a:cs typeface="HiraMaruProN-W4"/>
                        <a:sym typeface="HiraMaruProN-W4"/>
                      </a:endParaRPr>
                    </a:p>
                    <a:p>
                      <a:pPr marL="280799" marR="0" lvl="0" indent="-126599" algn="l" rtl="0">
                        <a:spcBef>
                          <a:spcPts val="0"/>
                        </a:spcBef>
                        <a:spcAft>
                          <a:spcPts val="0"/>
                        </a:spcAft>
                        <a:buSzPts val="1200"/>
                        <a:buFont typeface="HiraMaruProN-W4"/>
                        <a:buChar char="●"/>
                      </a:pPr>
                      <a:r>
                        <a:rPr lang="ja" sz="1200">
                          <a:latin typeface="HiraMaruProN-W4"/>
                          <a:ea typeface="HiraMaruProN-W4"/>
                          <a:cs typeface="HiraMaruProN-W4"/>
                          <a:sym typeface="HiraMaruProN-W4"/>
                        </a:rPr>
                        <a:t>仕事の見積もりがしやすくなる</a:t>
                      </a:r>
                      <a:endParaRPr sz="1200">
                        <a:latin typeface="HiraMaruProN-W4"/>
                        <a:ea typeface="HiraMaruProN-W4"/>
                        <a:cs typeface="HiraMaruProN-W4"/>
                        <a:sym typeface="HiraMaruProN-W4"/>
                      </a:endParaRPr>
                    </a:p>
                  </a:txBody>
                  <a:tcPr marL="68600" marR="68600" marT="34300" marB="34300">
                    <a:solidFill>
                      <a:schemeClr val="lt1"/>
                    </a:solidFill>
                  </a:tcPr>
                </a:tc>
                <a:tc>
                  <a:txBody>
                    <a:bodyPr/>
                    <a:lstStyle/>
                    <a:p>
                      <a:pPr marL="280799" marR="0" lvl="0" indent="-126599" algn="l" rtl="0">
                        <a:spcBef>
                          <a:spcPts val="0"/>
                        </a:spcBef>
                        <a:spcAft>
                          <a:spcPts val="0"/>
                        </a:spcAft>
                        <a:buSzPts val="1200"/>
                        <a:buFont typeface="HiraMaruProN-W4"/>
                        <a:buChar char="●"/>
                      </a:pPr>
                      <a:r>
                        <a:rPr lang="ja" sz="1200">
                          <a:latin typeface="HiraMaruProN-W4"/>
                          <a:ea typeface="HiraMaruProN-W4"/>
                          <a:cs typeface="HiraMaruProN-W4"/>
                          <a:sym typeface="HiraMaruProN-W4"/>
                        </a:rPr>
                        <a:t>回数が多い業務に効果がある</a:t>
                      </a:r>
                      <a:endParaRPr sz="1200">
                        <a:latin typeface="HiraMaruProN-W4"/>
                        <a:ea typeface="HiraMaruProN-W4"/>
                        <a:cs typeface="HiraMaruProN-W4"/>
                        <a:sym typeface="HiraMaruProN-W4"/>
                      </a:endParaRPr>
                    </a:p>
                    <a:p>
                      <a:pPr marL="280799" marR="0" lvl="0" indent="-126599" algn="l" rtl="0">
                        <a:spcBef>
                          <a:spcPts val="0"/>
                        </a:spcBef>
                        <a:spcAft>
                          <a:spcPts val="0"/>
                        </a:spcAft>
                        <a:buSzPts val="1200"/>
                        <a:buFont typeface="HiraMaruProN-W4"/>
                        <a:buChar char="●"/>
                      </a:pPr>
                      <a:r>
                        <a:rPr lang="ja" sz="1200">
                          <a:latin typeface="HiraMaruProN-W4"/>
                          <a:ea typeface="HiraMaruProN-W4"/>
                          <a:cs typeface="HiraMaruProN-W4"/>
                          <a:sym typeface="HiraMaruProN-W4"/>
                        </a:rPr>
                        <a:t>業務を単純化することで教育コストも減る、間違いが減る</a:t>
                      </a:r>
                      <a:endParaRPr sz="900">
                        <a:latin typeface="HiraMaruProN-W4"/>
                        <a:ea typeface="HiraMaruProN-W4"/>
                        <a:cs typeface="HiraMaruProN-W4"/>
                        <a:sym typeface="HiraMaruProN-W4"/>
                      </a:endParaRPr>
                    </a:p>
                  </a:txBody>
                  <a:tcPr marL="68600" marR="68600" marT="34300" marB="34300">
                    <a:solidFill>
                      <a:schemeClr val="lt1"/>
                    </a:solidFill>
                  </a:tcPr>
                </a:tc>
                <a:tc>
                  <a:txBody>
                    <a:bodyPr/>
                    <a:lstStyle/>
                    <a:p>
                      <a:pPr marL="280799" marR="0" lvl="0" indent="-126599" algn="l" rtl="0">
                        <a:spcBef>
                          <a:spcPts val="0"/>
                        </a:spcBef>
                        <a:spcAft>
                          <a:spcPts val="0"/>
                        </a:spcAft>
                        <a:buSzPts val="1200"/>
                        <a:buFont typeface="HiraMaruProN-W4"/>
                        <a:buChar char="●"/>
                      </a:pPr>
                      <a:r>
                        <a:rPr lang="ja" sz="1200">
                          <a:latin typeface="HiraMaruProN-W4"/>
                          <a:ea typeface="HiraMaruProN-W4"/>
                          <a:cs typeface="HiraMaruProN-W4"/>
                          <a:sym typeface="HiraMaruProN-W4"/>
                        </a:rPr>
                        <a:t>待ち時間を減らすことで、市民の待ち時間を減らせる</a:t>
                      </a:r>
                      <a:endParaRPr sz="1200">
                        <a:latin typeface="HiraMaruProN-W4"/>
                        <a:ea typeface="HiraMaruProN-W4"/>
                        <a:cs typeface="HiraMaruProN-W4"/>
                        <a:sym typeface="HiraMaruProN-W4"/>
                      </a:endParaRPr>
                    </a:p>
                    <a:p>
                      <a:pPr marL="280799" marR="0" lvl="0" indent="-126599" algn="l" rtl="0">
                        <a:spcBef>
                          <a:spcPts val="0"/>
                        </a:spcBef>
                        <a:spcAft>
                          <a:spcPts val="0"/>
                        </a:spcAft>
                        <a:buSzPts val="1200"/>
                        <a:buFont typeface="HiraMaruProN-W4"/>
                        <a:buChar char="●"/>
                      </a:pPr>
                      <a:r>
                        <a:rPr lang="ja" sz="1200">
                          <a:latin typeface="HiraMaruProN-W4"/>
                          <a:ea typeface="HiraMaruProN-W4"/>
                          <a:cs typeface="HiraMaruProN-W4"/>
                          <a:sym typeface="HiraMaruProN-W4"/>
                        </a:rPr>
                        <a:t>残業や、単位時間当たりの業務が増やせる</a:t>
                      </a:r>
                      <a:endParaRPr sz="900">
                        <a:latin typeface="HiraMaruProN-W4"/>
                        <a:ea typeface="HiraMaruProN-W4"/>
                        <a:cs typeface="HiraMaruProN-W4"/>
                        <a:sym typeface="HiraMaruProN-W4"/>
                      </a:endParaRPr>
                    </a:p>
                  </a:txBody>
                  <a:tcPr marL="68600" marR="68600" marT="34300" marB="34300">
                    <a:solidFill>
                      <a:schemeClr val="lt1"/>
                    </a:solidFill>
                  </a:tcPr>
                </a:tc>
                <a:extLst>
                  <a:ext uri="{0D108BD9-81ED-4DB2-BD59-A6C34878D82A}">
                    <a16:rowId xmlns:a16="http://schemas.microsoft.com/office/drawing/2014/main" val="10002"/>
                  </a:ext>
                </a:extLst>
              </a:tr>
            </a:tbl>
          </a:graphicData>
        </a:graphic>
      </p:graphicFrame>
      <p:cxnSp>
        <p:nvCxnSpPr>
          <p:cNvPr id="691" name="Google Shape;691;p78"/>
          <p:cNvCxnSpPr/>
          <p:nvPr/>
        </p:nvCxnSpPr>
        <p:spPr>
          <a:xfrm>
            <a:off x="914399" y="2510030"/>
            <a:ext cx="2229000" cy="0"/>
          </a:xfrm>
          <a:prstGeom prst="straightConnector1">
            <a:avLst/>
          </a:prstGeom>
          <a:noFill/>
          <a:ln w="38100" cap="flat" cmpd="sng">
            <a:solidFill>
              <a:srgbClr val="0070C0"/>
            </a:solidFill>
            <a:prstDash val="solid"/>
            <a:miter lim="800000"/>
            <a:headEnd type="none" w="sm" len="sm"/>
            <a:tailEnd type="triangle" w="med" len="med"/>
          </a:ln>
        </p:spPr>
      </p:cxnSp>
      <p:cxnSp>
        <p:nvCxnSpPr>
          <p:cNvPr id="692" name="Google Shape;692;p78"/>
          <p:cNvCxnSpPr/>
          <p:nvPr/>
        </p:nvCxnSpPr>
        <p:spPr>
          <a:xfrm rot="10800000" flipH="1">
            <a:off x="3526971" y="2502530"/>
            <a:ext cx="744000" cy="7500"/>
          </a:xfrm>
          <a:prstGeom prst="straightConnector1">
            <a:avLst/>
          </a:prstGeom>
          <a:noFill/>
          <a:ln w="38100" cap="flat" cmpd="sng">
            <a:solidFill>
              <a:srgbClr val="0070C0"/>
            </a:solidFill>
            <a:prstDash val="solid"/>
            <a:miter lim="800000"/>
            <a:headEnd type="none" w="sm" len="sm"/>
            <a:tailEnd type="triangle" w="med" len="med"/>
          </a:ln>
        </p:spPr>
      </p:cxnSp>
      <p:cxnSp>
        <p:nvCxnSpPr>
          <p:cNvPr id="693" name="Google Shape;693;p78"/>
          <p:cNvCxnSpPr/>
          <p:nvPr/>
        </p:nvCxnSpPr>
        <p:spPr>
          <a:xfrm>
            <a:off x="6123214" y="2510030"/>
            <a:ext cx="824700" cy="0"/>
          </a:xfrm>
          <a:prstGeom prst="straightConnector1">
            <a:avLst/>
          </a:prstGeom>
          <a:noFill/>
          <a:ln w="38100" cap="flat" cmpd="sng">
            <a:solidFill>
              <a:srgbClr val="0070C0"/>
            </a:solidFill>
            <a:prstDash val="solid"/>
            <a:miter lim="800000"/>
            <a:headEnd type="none" w="sm" len="sm"/>
            <a:tailEnd type="triangle" w="med" len="med"/>
          </a:ln>
        </p:spPr>
      </p:cxnSp>
      <p:sp>
        <p:nvSpPr>
          <p:cNvPr id="694" name="Google Shape;694;p78"/>
          <p:cNvSpPr txBox="1"/>
          <p:nvPr/>
        </p:nvSpPr>
        <p:spPr>
          <a:xfrm>
            <a:off x="1218987" y="2198515"/>
            <a:ext cx="16197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1回当たり10時間</a:t>
            </a:r>
            <a:endParaRPr sz="900">
              <a:latin typeface="HiraMaruProN-W4"/>
              <a:ea typeface="HiraMaruProN-W4"/>
              <a:cs typeface="HiraMaruProN-W4"/>
              <a:sym typeface="HiraMaruProN-W4"/>
            </a:endParaRPr>
          </a:p>
        </p:txBody>
      </p:sp>
      <p:sp>
        <p:nvSpPr>
          <p:cNvPr id="695" name="Google Shape;695;p78"/>
          <p:cNvSpPr txBox="1"/>
          <p:nvPr/>
        </p:nvSpPr>
        <p:spPr>
          <a:xfrm>
            <a:off x="4098049" y="2214941"/>
            <a:ext cx="1100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１時間で3回</a:t>
            </a:r>
            <a:endParaRPr sz="900">
              <a:latin typeface="HiraMaruProN-W4"/>
              <a:ea typeface="HiraMaruProN-W4"/>
              <a:cs typeface="HiraMaruProN-W4"/>
              <a:sym typeface="HiraMaruProN-W4"/>
            </a:endParaRPr>
          </a:p>
        </p:txBody>
      </p:sp>
      <p:cxnSp>
        <p:nvCxnSpPr>
          <p:cNvPr id="696" name="Google Shape;696;p78"/>
          <p:cNvCxnSpPr/>
          <p:nvPr/>
        </p:nvCxnSpPr>
        <p:spPr>
          <a:xfrm>
            <a:off x="952712" y="3496407"/>
            <a:ext cx="15105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697" name="Google Shape;697;p78"/>
          <p:cNvCxnSpPr/>
          <p:nvPr/>
        </p:nvCxnSpPr>
        <p:spPr>
          <a:xfrm>
            <a:off x="3565283" y="3519883"/>
            <a:ext cx="4602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698" name="Google Shape;698;p78"/>
          <p:cNvCxnSpPr/>
          <p:nvPr/>
        </p:nvCxnSpPr>
        <p:spPr>
          <a:xfrm>
            <a:off x="6161527" y="3511718"/>
            <a:ext cx="824700" cy="8100"/>
          </a:xfrm>
          <a:prstGeom prst="straightConnector1">
            <a:avLst/>
          </a:prstGeom>
          <a:noFill/>
          <a:ln w="38100" cap="flat" cmpd="sng">
            <a:solidFill>
              <a:srgbClr val="FF0000"/>
            </a:solidFill>
            <a:prstDash val="solid"/>
            <a:miter lim="800000"/>
            <a:headEnd type="none" w="sm" len="sm"/>
            <a:tailEnd type="triangle" w="med" len="med"/>
          </a:ln>
        </p:spPr>
      </p:cxnSp>
      <p:cxnSp>
        <p:nvCxnSpPr>
          <p:cNvPr id="699" name="Google Shape;699;p78"/>
          <p:cNvCxnSpPr/>
          <p:nvPr/>
        </p:nvCxnSpPr>
        <p:spPr>
          <a:xfrm>
            <a:off x="6161527" y="3198754"/>
            <a:ext cx="8247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700" name="Google Shape;700;p78"/>
          <p:cNvCxnSpPr/>
          <p:nvPr/>
        </p:nvCxnSpPr>
        <p:spPr>
          <a:xfrm>
            <a:off x="6986119" y="3531959"/>
            <a:ext cx="4572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701" name="Google Shape;701;p78"/>
          <p:cNvCxnSpPr/>
          <p:nvPr/>
        </p:nvCxnSpPr>
        <p:spPr>
          <a:xfrm>
            <a:off x="6960850" y="3205850"/>
            <a:ext cx="0" cy="326400"/>
          </a:xfrm>
          <a:prstGeom prst="straightConnector1">
            <a:avLst/>
          </a:prstGeom>
          <a:noFill/>
          <a:ln w="19050" cap="flat" cmpd="sng">
            <a:solidFill>
              <a:srgbClr val="FF0000"/>
            </a:solidFill>
            <a:prstDash val="dash"/>
            <a:miter lim="800000"/>
            <a:headEnd type="none" w="sm" len="sm"/>
            <a:tailEnd type="triangle" w="med" len="med"/>
          </a:ln>
        </p:spPr>
      </p:cxnSp>
      <p:sp>
        <p:nvSpPr>
          <p:cNvPr id="702" name="Google Shape;702;p78"/>
          <p:cNvSpPr txBox="1"/>
          <p:nvPr/>
        </p:nvSpPr>
        <p:spPr>
          <a:xfrm>
            <a:off x="914399" y="3193055"/>
            <a:ext cx="14466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1回当たり６時間</a:t>
            </a:r>
            <a:endParaRPr sz="900">
              <a:latin typeface="HiraMaruProN-W4"/>
              <a:ea typeface="HiraMaruProN-W4"/>
              <a:cs typeface="HiraMaruProN-W4"/>
              <a:sym typeface="HiraMaruProN-W4"/>
            </a:endParaRPr>
          </a:p>
        </p:txBody>
      </p:sp>
      <p:sp>
        <p:nvSpPr>
          <p:cNvPr id="703" name="Google Shape;703;p78"/>
          <p:cNvSpPr txBox="1"/>
          <p:nvPr/>
        </p:nvSpPr>
        <p:spPr>
          <a:xfrm>
            <a:off x="4114796" y="3263520"/>
            <a:ext cx="1100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１時間で5回</a:t>
            </a:r>
            <a:endParaRPr sz="1200">
              <a:solidFill>
                <a:schemeClr val="dk1"/>
              </a:solidFill>
              <a:latin typeface="HiraMaruProN-W4"/>
              <a:ea typeface="HiraMaruProN-W4"/>
              <a:cs typeface="HiraMaruProN-W4"/>
              <a:sym typeface="HiraMaruProN-W4"/>
            </a:endParaRPr>
          </a:p>
        </p:txBody>
      </p:sp>
      <p:cxnSp>
        <p:nvCxnSpPr>
          <p:cNvPr id="704" name="Google Shape;704;p78"/>
          <p:cNvCxnSpPr/>
          <p:nvPr/>
        </p:nvCxnSpPr>
        <p:spPr>
          <a:xfrm>
            <a:off x="6947807" y="2510030"/>
            <a:ext cx="783600" cy="0"/>
          </a:xfrm>
          <a:prstGeom prst="straightConnector1">
            <a:avLst/>
          </a:prstGeom>
          <a:noFill/>
          <a:ln w="38100" cap="flat" cmpd="sng">
            <a:solidFill>
              <a:srgbClr val="0070C0"/>
            </a:solidFill>
            <a:prstDash val="solid"/>
            <a:miter lim="800000"/>
            <a:headEnd type="none" w="sm" len="sm"/>
            <a:tailEnd type="triangle" w="med" len="med"/>
          </a:ln>
        </p:spPr>
      </p:cxnSp>
      <p:cxnSp>
        <p:nvCxnSpPr>
          <p:cNvPr id="705" name="Google Shape;705;p78"/>
          <p:cNvCxnSpPr/>
          <p:nvPr/>
        </p:nvCxnSpPr>
        <p:spPr>
          <a:xfrm>
            <a:off x="7731578" y="2502319"/>
            <a:ext cx="449100" cy="0"/>
          </a:xfrm>
          <a:prstGeom prst="straightConnector1">
            <a:avLst/>
          </a:prstGeom>
          <a:noFill/>
          <a:ln w="38100" cap="flat" cmpd="sng">
            <a:solidFill>
              <a:srgbClr val="0070C0"/>
            </a:solidFill>
            <a:prstDash val="solid"/>
            <a:miter lim="800000"/>
            <a:headEnd type="none" w="sm" len="sm"/>
            <a:tailEnd type="triangle" w="med" len="med"/>
          </a:ln>
        </p:spPr>
      </p:cxnSp>
      <p:sp>
        <p:nvSpPr>
          <p:cNvPr id="706" name="Google Shape;706;p78"/>
          <p:cNvSpPr txBox="1"/>
          <p:nvPr/>
        </p:nvSpPr>
        <p:spPr>
          <a:xfrm>
            <a:off x="6237231" y="2210968"/>
            <a:ext cx="596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Aさん</a:t>
            </a:r>
            <a:endParaRPr sz="900">
              <a:latin typeface="HiraMaruProN-W4"/>
              <a:ea typeface="HiraMaruProN-W4"/>
              <a:cs typeface="HiraMaruProN-W4"/>
              <a:sym typeface="HiraMaruProN-W4"/>
            </a:endParaRPr>
          </a:p>
        </p:txBody>
      </p:sp>
      <p:sp>
        <p:nvSpPr>
          <p:cNvPr id="707" name="Google Shape;707;p78"/>
          <p:cNvSpPr txBox="1"/>
          <p:nvPr/>
        </p:nvSpPr>
        <p:spPr>
          <a:xfrm>
            <a:off x="6980181" y="2219132"/>
            <a:ext cx="602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Bさん</a:t>
            </a:r>
            <a:endParaRPr sz="900">
              <a:latin typeface="HiraMaruProN-W4"/>
              <a:ea typeface="HiraMaruProN-W4"/>
              <a:cs typeface="HiraMaruProN-W4"/>
              <a:sym typeface="HiraMaruProN-W4"/>
            </a:endParaRPr>
          </a:p>
        </p:txBody>
      </p:sp>
      <p:sp>
        <p:nvSpPr>
          <p:cNvPr id="708" name="Google Shape;708;p78"/>
          <p:cNvSpPr txBox="1"/>
          <p:nvPr/>
        </p:nvSpPr>
        <p:spPr>
          <a:xfrm>
            <a:off x="7654811" y="2210968"/>
            <a:ext cx="596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Aさん</a:t>
            </a:r>
            <a:endParaRPr sz="900">
              <a:latin typeface="HiraMaruProN-W4"/>
              <a:ea typeface="HiraMaruProN-W4"/>
              <a:cs typeface="HiraMaruProN-W4"/>
              <a:sym typeface="HiraMaruProN-W4"/>
            </a:endParaRPr>
          </a:p>
        </p:txBody>
      </p:sp>
      <p:sp>
        <p:nvSpPr>
          <p:cNvPr id="709" name="Google Shape;709;p78"/>
          <p:cNvSpPr txBox="1"/>
          <p:nvPr/>
        </p:nvSpPr>
        <p:spPr>
          <a:xfrm>
            <a:off x="6242886" y="3013990"/>
            <a:ext cx="596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Aさん</a:t>
            </a:r>
            <a:endParaRPr sz="900">
              <a:latin typeface="HiraMaruProN-W4"/>
              <a:ea typeface="HiraMaruProN-W4"/>
              <a:cs typeface="HiraMaruProN-W4"/>
              <a:sym typeface="HiraMaruProN-W4"/>
            </a:endParaRPr>
          </a:p>
        </p:txBody>
      </p:sp>
      <p:sp>
        <p:nvSpPr>
          <p:cNvPr id="710" name="Google Shape;710;p78"/>
          <p:cNvSpPr txBox="1"/>
          <p:nvPr/>
        </p:nvSpPr>
        <p:spPr>
          <a:xfrm>
            <a:off x="6242886" y="3359612"/>
            <a:ext cx="602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Bさん</a:t>
            </a:r>
            <a:endParaRPr sz="900">
              <a:latin typeface="HiraMaruProN-W4"/>
              <a:ea typeface="HiraMaruProN-W4"/>
              <a:cs typeface="HiraMaruProN-W4"/>
              <a:sym typeface="HiraMaruProN-W4"/>
            </a:endParaRPr>
          </a:p>
        </p:txBody>
      </p:sp>
      <p:sp>
        <p:nvSpPr>
          <p:cNvPr id="711" name="Google Shape;711;p78"/>
          <p:cNvSpPr txBox="1"/>
          <p:nvPr/>
        </p:nvSpPr>
        <p:spPr>
          <a:xfrm>
            <a:off x="6982830" y="3335120"/>
            <a:ext cx="596400" cy="253800"/>
          </a:xfrm>
          <a:prstGeom prst="rect">
            <a:avLst/>
          </a:prstGeom>
          <a:noFill/>
          <a:ln>
            <a:noFill/>
          </a:ln>
        </p:spPr>
        <p:txBody>
          <a:bodyPr spcFirstLastPara="1" wrap="square" lIns="68575" tIns="34275" rIns="68575" bIns="34275" anchor="t" anchorCtr="0">
            <a:spAutoFit/>
          </a:bodyPr>
          <a:lstStyle/>
          <a:p>
            <a:pPr marL="0" marR="0" lvl="0" indent="0" algn="l" rtl="0">
              <a:spcBef>
                <a:spcPts val="0"/>
              </a:spcBef>
              <a:spcAft>
                <a:spcPts val="0"/>
              </a:spcAft>
              <a:buNone/>
            </a:pPr>
            <a:r>
              <a:rPr lang="ja" sz="1200">
                <a:solidFill>
                  <a:schemeClr val="dk1"/>
                </a:solidFill>
                <a:latin typeface="HiraMaruProN-W4"/>
                <a:ea typeface="HiraMaruProN-W4"/>
                <a:cs typeface="HiraMaruProN-W4"/>
                <a:sym typeface="HiraMaruProN-W4"/>
              </a:rPr>
              <a:t>Aさん</a:t>
            </a:r>
            <a:endParaRPr sz="900">
              <a:latin typeface="HiraMaruProN-W4"/>
              <a:ea typeface="HiraMaruProN-W4"/>
              <a:cs typeface="HiraMaruProN-W4"/>
              <a:sym typeface="HiraMaruProN-W4"/>
            </a:endParaRPr>
          </a:p>
        </p:txBody>
      </p:sp>
      <p:sp>
        <p:nvSpPr>
          <p:cNvPr id="712" name="Google Shape;712;p78"/>
          <p:cNvSpPr/>
          <p:nvPr/>
        </p:nvSpPr>
        <p:spPr>
          <a:xfrm rot="10800000">
            <a:off x="1518752" y="2764519"/>
            <a:ext cx="1020300" cy="216000"/>
          </a:xfrm>
          <a:prstGeom prst="triangle">
            <a:avLst>
              <a:gd name="adj" fmla="val 50000"/>
            </a:avLst>
          </a:prstGeom>
          <a:solidFill>
            <a:schemeClr val="lt2"/>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sp>
        <p:nvSpPr>
          <p:cNvPr id="713" name="Google Shape;713;p78"/>
          <p:cNvSpPr/>
          <p:nvPr/>
        </p:nvSpPr>
        <p:spPr>
          <a:xfrm rot="10800000">
            <a:off x="4123049" y="2755882"/>
            <a:ext cx="1020300" cy="216000"/>
          </a:xfrm>
          <a:prstGeom prst="triangle">
            <a:avLst>
              <a:gd name="adj" fmla="val 50000"/>
            </a:avLst>
          </a:prstGeom>
          <a:solidFill>
            <a:schemeClr val="lt2"/>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sp>
        <p:nvSpPr>
          <p:cNvPr id="714" name="Google Shape;714;p78"/>
          <p:cNvSpPr/>
          <p:nvPr/>
        </p:nvSpPr>
        <p:spPr>
          <a:xfrm rot="10800000">
            <a:off x="6771343" y="2764458"/>
            <a:ext cx="1020300" cy="216000"/>
          </a:xfrm>
          <a:prstGeom prst="triangle">
            <a:avLst>
              <a:gd name="adj" fmla="val 50000"/>
            </a:avLst>
          </a:prstGeom>
          <a:solidFill>
            <a:schemeClr val="lt2"/>
          </a:solidFill>
          <a:ln w="12700" cap="flat" cmpd="sng">
            <a:solidFill>
              <a:schemeClr val="dk1"/>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spcBef>
                <a:spcPts val="0"/>
              </a:spcBef>
              <a:spcAft>
                <a:spcPts val="0"/>
              </a:spcAft>
              <a:buNone/>
            </a:pPr>
            <a:endParaRPr sz="1400">
              <a:solidFill>
                <a:schemeClr val="lt1"/>
              </a:solidFill>
              <a:latin typeface="Arial"/>
              <a:ea typeface="Arial"/>
              <a:cs typeface="Arial"/>
              <a:sym typeface="Arial"/>
            </a:endParaRPr>
          </a:p>
        </p:txBody>
      </p:sp>
      <p:cxnSp>
        <p:nvCxnSpPr>
          <p:cNvPr id="715" name="Google Shape;715;p78"/>
          <p:cNvCxnSpPr/>
          <p:nvPr/>
        </p:nvCxnSpPr>
        <p:spPr>
          <a:xfrm rot="10800000" flipH="1">
            <a:off x="4261188" y="2493148"/>
            <a:ext cx="744000" cy="7500"/>
          </a:xfrm>
          <a:prstGeom prst="straightConnector1">
            <a:avLst/>
          </a:prstGeom>
          <a:noFill/>
          <a:ln w="38100" cap="flat" cmpd="sng">
            <a:solidFill>
              <a:srgbClr val="0070C0"/>
            </a:solidFill>
            <a:prstDash val="solid"/>
            <a:miter lim="800000"/>
            <a:headEnd type="none" w="sm" len="sm"/>
            <a:tailEnd type="triangle" w="med" len="med"/>
          </a:ln>
        </p:spPr>
      </p:cxnSp>
      <p:cxnSp>
        <p:nvCxnSpPr>
          <p:cNvPr id="716" name="Google Shape;716;p78"/>
          <p:cNvCxnSpPr/>
          <p:nvPr/>
        </p:nvCxnSpPr>
        <p:spPr>
          <a:xfrm rot="10800000" flipH="1">
            <a:off x="5005275" y="2493148"/>
            <a:ext cx="744000" cy="7500"/>
          </a:xfrm>
          <a:prstGeom prst="straightConnector1">
            <a:avLst/>
          </a:prstGeom>
          <a:noFill/>
          <a:ln w="38100" cap="flat" cmpd="sng">
            <a:solidFill>
              <a:srgbClr val="0070C0"/>
            </a:solidFill>
            <a:prstDash val="solid"/>
            <a:miter lim="800000"/>
            <a:headEnd type="none" w="sm" len="sm"/>
            <a:tailEnd type="triangle" w="med" len="med"/>
          </a:ln>
        </p:spPr>
      </p:cxnSp>
      <p:cxnSp>
        <p:nvCxnSpPr>
          <p:cNvPr id="717" name="Google Shape;717;p78"/>
          <p:cNvCxnSpPr/>
          <p:nvPr/>
        </p:nvCxnSpPr>
        <p:spPr>
          <a:xfrm>
            <a:off x="4016697" y="3519882"/>
            <a:ext cx="4368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718" name="Google Shape;718;p78"/>
          <p:cNvCxnSpPr/>
          <p:nvPr/>
        </p:nvCxnSpPr>
        <p:spPr>
          <a:xfrm>
            <a:off x="4392592" y="3519882"/>
            <a:ext cx="5064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719" name="Google Shape;719;p78"/>
          <p:cNvCxnSpPr/>
          <p:nvPr/>
        </p:nvCxnSpPr>
        <p:spPr>
          <a:xfrm>
            <a:off x="4891118" y="3519882"/>
            <a:ext cx="436800" cy="0"/>
          </a:xfrm>
          <a:prstGeom prst="straightConnector1">
            <a:avLst/>
          </a:prstGeom>
          <a:noFill/>
          <a:ln w="38100" cap="flat" cmpd="sng">
            <a:solidFill>
              <a:srgbClr val="FF0000"/>
            </a:solidFill>
            <a:prstDash val="solid"/>
            <a:miter lim="800000"/>
            <a:headEnd type="none" w="sm" len="sm"/>
            <a:tailEnd type="triangle" w="med" len="med"/>
          </a:ln>
        </p:spPr>
      </p:cxnSp>
      <p:cxnSp>
        <p:nvCxnSpPr>
          <p:cNvPr id="720" name="Google Shape;720;p78"/>
          <p:cNvCxnSpPr/>
          <p:nvPr/>
        </p:nvCxnSpPr>
        <p:spPr>
          <a:xfrm rot="10800000" flipH="1">
            <a:off x="5210389" y="3511782"/>
            <a:ext cx="534300" cy="8100"/>
          </a:xfrm>
          <a:prstGeom prst="straightConnector1">
            <a:avLst/>
          </a:prstGeom>
          <a:noFill/>
          <a:ln w="38100" cap="flat" cmpd="sng">
            <a:solidFill>
              <a:srgbClr val="FF0000"/>
            </a:solidFill>
            <a:prstDash val="solid"/>
            <a:miter lim="800000"/>
            <a:headEnd type="none" w="sm" len="sm"/>
            <a:tailEnd type="triangle" w="med" len="med"/>
          </a:ln>
        </p:spPr>
      </p:cxn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sp>
        <p:nvSpPr>
          <p:cNvPr id="725" name="Google Shape;725;p79"/>
          <p:cNvSpPr txBox="1">
            <a:spLocks noGrp="1"/>
          </p:cNvSpPr>
          <p:nvPr>
            <p:ph type="title"/>
          </p:nvPr>
        </p:nvSpPr>
        <p:spPr>
          <a:xfrm>
            <a:off x="260900" y="1290575"/>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altLang="ja" dirty="0" smtClean="0"/>
              <a:t/>
            </a:r>
            <a:br>
              <a:rPr lang="en-US" altLang="ja" dirty="0" smtClean="0"/>
            </a:br>
            <a:endParaRPr dirty="0"/>
          </a:p>
          <a:p>
            <a:pPr marL="0" lvl="0" indent="0" algn="ctr" rtl="0">
              <a:spcBef>
                <a:spcPts val="0"/>
              </a:spcBef>
              <a:spcAft>
                <a:spcPts val="0"/>
              </a:spcAft>
              <a:buNone/>
            </a:pPr>
            <a:r>
              <a:rPr lang="ja" dirty="0"/>
              <a:t>業務改善の視点だけでなく</a:t>
            </a:r>
            <a:endParaRPr dirty="0"/>
          </a:p>
          <a:p>
            <a:pPr marL="0" lvl="0" indent="0" algn="ctr" rtl="0">
              <a:spcBef>
                <a:spcPts val="0"/>
              </a:spcBef>
              <a:spcAft>
                <a:spcPts val="0"/>
              </a:spcAft>
              <a:buNone/>
            </a:pPr>
            <a:r>
              <a:rPr lang="ja" dirty="0">
                <a:solidFill>
                  <a:srgbClr val="FF0000"/>
                </a:solidFill>
              </a:rPr>
              <a:t>市民にとって優しい</a:t>
            </a:r>
            <a:r>
              <a:rPr lang="ja" dirty="0"/>
              <a:t>サービスを目指そう</a:t>
            </a:r>
            <a:endParaRPr dirty="0"/>
          </a:p>
        </p:txBody>
      </p:sp>
      <p:sp>
        <p:nvSpPr>
          <p:cNvPr id="726" name="Google Shape;726;p79"/>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28</a:t>
            </a:fld>
            <a:endParaRP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80"/>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サービス設計12箇条</a:t>
            </a:r>
            <a:endParaRPr/>
          </a:p>
        </p:txBody>
      </p:sp>
      <p:sp>
        <p:nvSpPr>
          <p:cNvPr id="733" name="Google Shape;733;p80"/>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29</a:t>
            </a:fld>
            <a:endParaRPr/>
          </a:p>
        </p:txBody>
      </p:sp>
      <p:sp>
        <p:nvSpPr>
          <p:cNvPr id="734" name="Google Shape;734;p80"/>
          <p:cNvSpPr txBox="1"/>
          <p:nvPr/>
        </p:nvSpPr>
        <p:spPr>
          <a:xfrm>
            <a:off x="6105500" y="4422200"/>
            <a:ext cx="296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a:latin typeface="HiraMaruProN-W4"/>
                <a:ea typeface="HiraMaruProN-W4"/>
                <a:cs typeface="HiraMaruProN-W4"/>
                <a:sym typeface="HiraMaruProN-W4"/>
              </a:rPr>
              <a:t>https://cio.go.jp/node/2421</a:t>
            </a:r>
            <a:endParaRPr>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endParaRPr kumimoji="1" lang="ja-JP" altLang="en-US"/>
          </a:p>
        </p:txBody>
      </p:sp>
      <p:sp>
        <p:nvSpPr>
          <p:cNvPr id="3" name="サブタイトル 2"/>
          <p:cNvSpPr>
            <a:spLocks noGrp="1"/>
          </p:cNvSpPr>
          <p:nvPr>
            <p:ph type="subTitle"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algn="r"/>
            <a:fld id="{00000000-1234-1234-1234-123412341234}" type="slidenum">
              <a:rPr lang="en-US" altLang="ja" smtClean="0"/>
              <a:pPr algn="r"/>
              <a:t>3</a:t>
            </a:fld>
            <a:endParaRPr lang="ja" altLang="en-US" dirty="0"/>
          </a:p>
        </p:txBody>
      </p:sp>
    </p:spTree>
    <p:extLst>
      <p:ext uri="{BB962C8B-B14F-4D97-AF65-F5344CB8AC3E}">
        <p14:creationId xmlns:p14="http://schemas.microsoft.com/office/powerpoint/2010/main" val="17409513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38"/>
        <p:cNvGrpSpPr/>
        <p:nvPr/>
      </p:nvGrpSpPr>
      <p:grpSpPr>
        <a:xfrm>
          <a:off x="0" y="0"/>
          <a:ext cx="0" cy="0"/>
          <a:chOff x="0" y="0"/>
          <a:chExt cx="0" cy="0"/>
        </a:xfrm>
      </p:grpSpPr>
      <p:sp>
        <p:nvSpPr>
          <p:cNvPr id="739" name="Google Shape;739;p81"/>
          <p:cNvSpPr txBox="1">
            <a:spLocks noGrp="1"/>
          </p:cNvSpPr>
          <p:nvPr>
            <p:ph type="title"/>
          </p:nvPr>
        </p:nvSpPr>
        <p:spPr>
          <a:xfrm>
            <a:off x="311700" y="127000"/>
            <a:ext cx="8520600" cy="57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sz="3400" dirty="0"/>
              <a:t>サービス設計12箇条</a:t>
            </a:r>
            <a:endParaRPr sz="2600" dirty="0"/>
          </a:p>
        </p:txBody>
      </p:sp>
      <p:sp>
        <p:nvSpPr>
          <p:cNvPr id="740" name="Google Shape;740;p81"/>
          <p:cNvSpPr txBox="1">
            <a:spLocks noGrp="1"/>
          </p:cNvSpPr>
          <p:nvPr>
            <p:ph type="body" idx="1"/>
          </p:nvPr>
        </p:nvSpPr>
        <p:spPr>
          <a:xfrm>
            <a:off x="311700" y="688400"/>
            <a:ext cx="8520600" cy="3733800"/>
          </a:xfrm>
          <a:prstGeom prst="rect">
            <a:avLst/>
          </a:prstGeom>
        </p:spPr>
        <p:txBody>
          <a:bodyPr spcFirstLastPara="1" wrap="square" lIns="91425" tIns="91425" rIns="91425" bIns="91425" anchor="t" anchorCtr="0">
            <a:noAutofit/>
          </a:bodyPr>
          <a:lstStyle/>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第１条  利用者のニーズから出発する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第２条  事実を詳細に把握する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第３条  エンドツーエンドで考える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第４条  全ての関係者に気を配る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第５条  サービスはシンプルにする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第６条  デジタル技術を活用し、サービスの価値を高める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第７条  利用者の日常体験に溶け込む</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第８条  自分で作りすぎない</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第９条  オープンにサービスを作る</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第１０条 何度も繰り返す</a:t>
            </a:r>
            <a:endParaRPr sz="1100" dirty="0">
              <a:solidFill>
                <a:schemeClr val="dk1"/>
              </a:solidFill>
              <a:highlight>
                <a:srgbClr val="FFFFFF"/>
              </a:highlight>
            </a:endParaRPr>
          </a:p>
          <a:p>
            <a:pPr marL="0" lvl="0" indent="0" algn="l" rtl="0">
              <a:lnSpc>
                <a:spcPct val="175000"/>
              </a:lnSpc>
              <a:spcBef>
                <a:spcPts val="300"/>
              </a:spcBef>
              <a:spcAft>
                <a:spcPts val="0"/>
              </a:spcAft>
              <a:buClr>
                <a:schemeClr val="dk1"/>
              </a:buClr>
              <a:buSzPts val="1100"/>
              <a:buFont typeface="Arial"/>
              <a:buNone/>
            </a:pPr>
            <a:r>
              <a:rPr lang="ja" sz="1100" dirty="0">
                <a:solidFill>
                  <a:schemeClr val="dk1"/>
                </a:solidFill>
                <a:highlight>
                  <a:srgbClr val="FFFFFF"/>
                </a:highlight>
              </a:rPr>
              <a:t>第１１条 一遍にやらず、一貫してやる</a:t>
            </a:r>
            <a:endParaRPr sz="1100" dirty="0">
              <a:solidFill>
                <a:schemeClr val="dk1"/>
              </a:solidFill>
              <a:highlight>
                <a:srgbClr val="FFFFFF"/>
              </a:highlight>
            </a:endParaRPr>
          </a:p>
          <a:p>
            <a:pPr marL="0" lvl="0" indent="0" algn="l" rtl="0">
              <a:lnSpc>
                <a:spcPct val="175000"/>
              </a:lnSpc>
              <a:spcBef>
                <a:spcPts val="300"/>
              </a:spcBef>
              <a:spcAft>
                <a:spcPts val="300"/>
              </a:spcAft>
              <a:buNone/>
            </a:pPr>
            <a:r>
              <a:rPr lang="ja" sz="1100" dirty="0">
                <a:solidFill>
                  <a:schemeClr val="dk1"/>
                </a:solidFill>
                <a:highlight>
                  <a:srgbClr val="FFFFFF"/>
                </a:highlight>
              </a:rPr>
              <a:t>第１２条 システムではなくサービスを作る</a:t>
            </a:r>
            <a:endParaRPr sz="2000" dirty="0"/>
          </a:p>
        </p:txBody>
      </p:sp>
      <p:sp>
        <p:nvSpPr>
          <p:cNvPr id="741" name="Google Shape;741;p81"/>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30</a:t>
            </a:fld>
            <a:endParaRPr dirty="0"/>
          </a:p>
        </p:txBody>
      </p:sp>
      <p:sp>
        <p:nvSpPr>
          <p:cNvPr id="742" name="Google Shape;742;p81"/>
          <p:cNvSpPr txBox="1"/>
          <p:nvPr/>
        </p:nvSpPr>
        <p:spPr>
          <a:xfrm>
            <a:off x="6105500" y="4422200"/>
            <a:ext cx="29673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a:latin typeface="HiraMaruProN-W4"/>
                <a:ea typeface="HiraMaruProN-W4"/>
                <a:cs typeface="HiraMaruProN-W4"/>
                <a:sym typeface="HiraMaruProN-W4"/>
              </a:rPr>
              <a:t>https://cio.go.jp/node/2421</a:t>
            </a:r>
            <a:endParaRPr>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algn="r"/>
            <a:fld id="{00000000-1234-1234-1234-123412341234}" type="slidenum">
              <a:rPr lang="en-US" altLang="ja" smtClean="0"/>
              <a:pPr algn="r"/>
              <a:t>31</a:t>
            </a:fld>
            <a:endParaRPr lang="ja" altLang="en-US" dirty="0"/>
          </a:p>
        </p:txBody>
      </p:sp>
    </p:spTree>
    <p:extLst>
      <p:ext uri="{BB962C8B-B14F-4D97-AF65-F5344CB8AC3E}">
        <p14:creationId xmlns:p14="http://schemas.microsoft.com/office/powerpoint/2010/main" val="3179145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idx="12"/>
          </p:nvPr>
        </p:nvSpPr>
        <p:spPr/>
        <p:txBody>
          <a:bodyPr/>
          <a:lstStyle/>
          <a:p>
            <a:pPr algn="r"/>
            <a:fld id="{00000000-1234-1234-1234-123412341234}" type="slidenum">
              <a:rPr lang="en-US" altLang="ja" smtClean="0"/>
              <a:pPr algn="r"/>
              <a:t>32</a:t>
            </a:fld>
            <a:endParaRPr lang="ja" altLang="en-US" dirty="0"/>
          </a:p>
        </p:txBody>
      </p:sp>
    </p:spTree>
    <p:extLst>
      <p:ext uri="{BB962C8B-B14F-4D97-AF65-F5344CB8AC3E}">
        <p14:creationId xmlns:p14="http://schemas.microsoft.com/office/powerpoint/2010/main" val="14216777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74"/>
        <p:cNvGrpSpPr/>
        <p:nvPr/>
      </p:nvGrpSpPr>
      <p:grpSpPr>
        <a:xfrm>
          <a:off x="0" y="0"/>
          <a:ext cx="0" cy="0"/>
          <a:chOff x="0" y="0"/>
          <a:chExt cx="0" cy="0"/>
        </a:xfrm>
      </p:grpSpPr>
      <p:sp>
        <p:nvSpPr>
          <p:cNvPr id="775" name="Google Shape;775;p86"/>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a:t>課題を解決するための</a:t>
            </a:r>
            <a:endParaRPr dirty="0"/>
          </a:p>
          <a:p>
            <a:pPr marL="0" lvl="0" indent="0" algn="ctr" rtl="0">
              <a:spcBef>
                <a:spcPts val="0"/>
              </a:spcBef>
              <a:spcAft>
                <a:spcPts val="0"/>
              </a:spcAft>
              <a:buNone/>
            </a:pPr>
            <a:r>
              <a:rPr lang="ja" dirty="0"/>
              <a:t>アイデアを</a:t>
            </a:r>
            <a:r>
              <a:rPr lang="ja" dirty="0" smtClean="0"/>
              <a:t>検討</a:t>
            </a:r>
            <a:r>
              <a:rPr lang="ja-JP" altLang="en-US" dirty="0"/>
              <a:t>して</a:t>
            </a:r>
            <a:r>
              <a:rPr lang="ja-JP" altLang="en-US" dirty="0" smtClean="0"/>
              <a:t>ください。</a:t>
            </a:r>
            <a:endParaRPr dirty="0"/>
          </a:p>
          <a:p>
            <a:pPr marL="0" lvl="0" indent="0" algn="ctr" rtl="0">
              <a:spcBef>
                <a:spcPts val="0"/>
              </a:spcBef>
              <a:spcAft>
                <a:spcPts val="0"/>
              </a:spcAft>
              <a:buNone/>
            </a:pPr>
            <a:endParaRPr dirty="0"/>
          </a:p>
          <a:p>
            <a:pPr marL="0" lvl="0" indent="0" algn="ctr" rtl="0">
              <a:spcBef>
                <a:spcPts val="0"/>
              </a:spcBef>
              <a:spcAft>
                <a:spcPts val="0"/>
              </a:spcAft>
              <a:buNone/>
            </a:pPr>
            <a:r>
              <a:rPr lang="ja" dirty="0"/>
              <a:t>それぞれの業務をペアで検討します。</a:t>
            </a:r>
            <a:endParaRPr dirty="0"/>
          </a:p>
          <a:p>
            <a:pPr marL="0" lvl="0" indent="0" algn="ctr" rtl="0">
              <a:spcBef>
                <a:spcPts val="0"/>
              </a:spcBef>
              <a:spcAft>
                <a:spcPts val="0"/>
              </a:spcAft>
              <a:buNone/>
            </a:pPr>
            <a:r>
              <a:rPr lang="ja" dirty="0"/>
              <a:t>10分間で対象業務を交代</a:t>
            </a:r>
            <a:r>
              <a:rPr lang="ja" dirty="0" smtClean="0"/>
              <a:t>しま</a:t>
            </a:r>
            <a:r>
              <a:rPr lang="ja-JP" altLang="en-US" dirty="0" smtClean="0"/>
              <a:t>す。</a:t>
            </a:r>
            <a:endParaRPr dirty="0"/>
          </a:p>
        </p:txBody>
      </p:sp>
      <p:sp>
        <p:nvSpPr>
          <p:cNvPr id="776" name="Google Shape;776;p86"/>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33</a:t>
            </a:fld>
            <a:endParaRP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89"/>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smtClean="0"/>
              <a:t>まとめ</a:t>
            </a:r>
            <a:endParaRPr dirty="0"/>
          </a:p>
        </p:txBody>
      </p:sp>
      <p:sp>
        <p:nvSpPr>
          <p:cNvPr id="794" name="Google Shape;794;p89"/>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34</a:t>
            </a:fld>
            <a:endParaRP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507"/>
        <p:cNvGrpSpPr/>
        <p:nvPr/>
      </p:nvGrpSpPr>
      <p:grpSpPr>
        <a:xfrm>
          <a:off x="0" y="0"/>
          <a:ext cx="0" cy="0"/>
          <a:chOff x="0" y="0"/>
          <a:chExt cx="0" cy="0"/>
        </a:xfrm>
      </p:grpSpPr>
      <p:sp>
        <p:nvSpPr>
          <p:cNvPr id="508" name="Google Shape;508;p59"/>
          <p:cNvSpPr txBox="1">
            <a:spLocks noGrp="1"/>
          </p:cNvSpPr>
          <p:nvPr>
            <p:ph type="title"/>
          </p:nvPr>
        </p:nvSpPr>
        <p:spPr>
          <a:xfrm>
            <a:off x="311700" y="703925"/>
            <a:ext cx="8520600" cy="35754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457200" lvl="0" indent="0" algn="l" rtl="0">
              <a:spcBef>
                <a:spcPts val="0"/>
              </a:spcBef>
              <a:spcAft>
                <a:spcPts val="0"/>
              </a:spcAft>
              <a:buNone/>
            </a:pPr>
            <a:r>
              <a:rPr lang="ja" sz="2800" dirty="0">
                <a:solidFill>
                  <a:srgbClr val="FF0000"/>
                </a:solidFill>
              </a:rPr>
              <a:t>業務フローとは、業務を俯瞰して、</a:t>
            </a:r>
            <a:endParaRPr sz="2800" dirty="0">
              <a:solidFill>
                <a:srgbClr val="FF0000"/>
              </a:solidFill>
            </a:endParaRPr>
          </a:p>
          <a:p>
            <a:pPr marL="457200" lvl="0" indent="0" algn="l" rtl="0">
              <a:spcBef>
                <a:spcPts val="0"/>
              </a:spcBef>
              <a:spcAft>
                <a:spcPts val="0"/>
              </a:spcAft>
              <a:buNone/>
            </a:pPr>
            <a:r>
              <a:rPr lang="ja" sz="2800" dirty="0">
                <a:solidFill>
                  <a:srgbClr val="FF0000"/>
                </a:solidFill>
              </a:rPr>
              <a:t>みんなで再設計するための手法です。</a:t>
            </a:r>
            <a:endParaRPr sz="2800" dirty="0">
              <a:solidFill>
                <a:srgbClr val="FF0000"/>
              </a:solidFill>
            </a:endParaRPr>
          </a:p>
          <a:p>
            <a:pPr marL="457200" lvl="0" indent="0" algn="l" rtl="0">
              <a:spcBef>
                <a:spcPts val="0"/>
              </a:spcBef>
              <a:spcAft>
                <a:spcPts val="0"/>
              </a:spcAft>
              <a:buNone/>
            </a:pPr>
            <a:endParaRPr sz="2800" dirty="0">
              <a:solidFill>
                <a:schemeClr val="tx1"/>
              </a:solidFill>
            </a:endParaRPr>
          </a:p>
          <a:p>
            <a:pPr marL="457200" lvl="0" indent="0" algn="l" rtl="0">
              <a:spcBef>
                <a:spcPts val="0"/>
              </a:spcBef>
              <a:spcAft>
                <a:spcPts val="0"/>
              </a:spcAft>
              <a:buNone/>
            </a:pPr>
            <a:r>
              <a:rPr lang="ja" sz="2800" dirty="0">
                <a:solidFill>
                  <a:schemeClr val="tx1"/>
                </a:solidFill>
              </a:rPr>
              <a:t>DX、データ分析、業務改善、</a:t>
            </a:r>
            <a:endParaRPr sz="2800" dirty="0">
              <a:solidFill>
                <a:schemeClr val="tx1"/>
              </a:solidFill>
            </a:endParaRPr>
          </a:p>
          <a:p>
            <a:pPr marL="457200" lvl="0" indent="0" algn="l" rtl="0">
              <a:spcBef>
                <a:spcPts val="0"/>
              </a:spcBef>
              <a:spcAft>
                <a:spcPts val="0"/>
              </a:spcAft>
              <a:buNone/>
            </a:pPr>
            <a:r>
              <a:rPr lang="ja" sz="2800" dirty="0">
                <a:solidFill>
                  <a:schemeClr val="tx1"/>
                </a:solidFill>
              </a:rPr>
              <a:t>仕事にまつわる全ての改善活動の</a:t>
            </a:r>
            <a:endParaRPr sz="2800" dirty="0">
              <a:solidFill>
                <a:schemeClr val="tx1"/>
              </a:solidFill>
            </a:endParaRPr>
          </a:p>
          <a:p>
            <a:pPr marL="457200" lvl="0" indent="0" algn="l" rtl="0">
              <a:spcBef>
                <a:spcPts val="0"/>
              </a:spcBef>
              <a:spcAft>
                <a:spcPts val="0"/>
              </a:spcAft>
              <a:buNone/>
            </a:pPr>
            <a:r>
              <a:rPr lang="ja" sz="2800" dirty="0">
                <a:solidFill>
                  <a:schemeClr val="tx1"/>
                </a:solidFill>
              </a:rPr>
              <a:t>見取り図（基礎調査）のようなものです。</a:t>
            </a:r>
            <a:endParaRPr sz="2800" dirty="0">
              <a:solidFill>
                <a:schemeClr val="tx1"/>
              </a:solidFill>
            </a:endParaRPr>
          </a:p>
        </p:txBody>
      </p:sp>
      <p:sp>
        <p:nvSpPr>
          <p:cNvPr id="509" name="Google Shape;509;p59"/>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35</a:t>
            </a:fld>
            <a:endParaRPr/>
          </a:p>
        </p:txBody>
      </p:sp>
    </p:spTree>
    <p:extLst>
      <p:ext uri="{BB962C8B-B14F-4D97-AF65-F5344CB8AC3E}">
        <p14:creationId xmlns:p14="http://schemas.microsoft.com/office/powerpoint/2010/main" val="138080293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596"/>
        <p:cNvGrpSpPr/>
        <p:nvPr/>
      </p:nvGrpSpPr>
      <p:grpSpPr>
        <a:xfrm>
          <a:off x="0" y="0"/>
          <a:ext cx="0" cy="0"/>
          <a:chOff x="0" y="0"/>
          <a:chExt cx="0" cy="0"/>
        </a:xfrm>
      </p:grpSpPr>
      <p:sp>
        <p:nvSpPr>
          <p:cNvPr id="597" name="Google Shape;597;p67"/>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36</a:t>
            </a:fld>
            <a:endParaRPr dirty="0"/>
          </a:p>
        </p:txBody>
      </p:sp>
      <p:sp>
        <p:nvSpPr>
          <p:cNvPr id="598" name="Google Shape;598;p67"/>
          <p:cNvSpPr txBox="1"/>
          <p:nvPr/>
        </p:nvSpPr>
        <p:spPr>
          <a:xfrm>
            <a:off x="311700" y="320531"/>
            <a:ext cx="8520600" cy="506700"/>
          </a:xfrm>
          <a:prstGeom prst="rect">
            <a:avLst/>
          </a:prstGeom>
          <a:noFill/>
          <a:ln>
            <a:noFill/>
          </a:ln>
        </p:spPr>
        <p:txBody>
          <a:bodyPr spcFirstLastPara="1" wrap="square" lIns="91425" tIns="91425" rIns="91425" bIns="91425" anchor="t" anchorCtr="0">
            <a:normAutofit fontScale="85000" lnSpcReduction="20000"/>
          </a:bodyPr>
          <a:lstStyle/>
          <a:p>
            <a:pPr marL="0" lvl="0" indent="0" algn="l" rtl="0">
              <a:spcBef>
                <a:spcPts val="0"/>
              </a:spcBef>
              <a:spcAft>
                <a:spcPts val="0"/>
              </a:spcAft>
              <a:buNone/>
            </a:pPr>
            <a:r>
              <a:rPr lang="ja" sz="3000" dirty="0">
                <a:latin typeface="HiraMaruProN-W4"/>
                <a:ea typeface="HiraMaruProN-W4"/>
                <a:cs typeface="HiraMaruProN-W4"/>
                <a:sym typeface="HiraMaruProN-W4"/>
              </a:rPr>
              <a:t>注目されている組織の</a:t>
            </a:r>
            <a:r>
              <a:rPr lang="ja" sz="3000" dirty="0">
                <a:solidFill>
                  <a:srgbClr val="FF0000"/>
                </a:solidFill>
                <a:latin typeface="HiraMaruProN-W4"/>
                <a:ea typeface="HiraMaruProN-W4"/>
                <a:cs typeface="HiraMaruProN-W4"/>
                <a:sym typeface="HiraMaruProN-W4"/>
              </a:rPr>
              <a:t>心理的安全性</a:t>
            </a:r>
            <a:endParaRPr sz="3000" dirty="0">
              <a:solidFill>
                <a:srgbClr val="FF0000"/>
              </a:solidFill>
              <a:latin typeface="HiraMaruProN-W4"/>
              <a:ea typeface="HiraMaruProN-W4"/>
              <a:cs typeface="HiraMaruProN-W4"/>
              <a:sym typeface="HiraMaruProN-W4"/>
            </a:endParaRPr>
          </a:p>
        </p:txBody>
      </p:sp>
      <p:sp>
        <p:nvSpPr>
          <p:cNvPr id="600" name="Google Shape;600;p67"/>
          <p:cNvSpPr txBox="1"/>
          <p:nvPr/>
        </p:nvSpPr>
        <p:spPr>
          <a:xfrm>
            <a:off x="365850" y="996625"/>
            <a:ext cx="8412300" cy="203129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誰もが安心して発言や行動ができる職場環境を、心理的安全性が高い職場と</a:t>
            </a:r>
            <a:r>
              <a:rPr lang="ja" sz="2000" dirty="0" smtClean="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言います</a:t>
            </a: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a:t>
            </a:r>
            <a:endParaRPr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endParaRPr>
          </a:p>
          <a:p>
            <a:pPr marL="0" lvl="0" indent="0" algn="l" rtl="0">
              <a:spcBef>
                <a:spcPts val="0"/>
              </a:spcBef>
              <a:spcAft>
                <a:spcPts val="0"/>
              </a:spcAft>
              <a:buNone/>
            </a:pP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世界中の企業が心理的安全性に注目したきっかけは、Google社が2012～2015年に行った生産性向上のためのプロジェクトでした。</a:t>
            </a:r>
            <a:endParaRPr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endParaRPr>
          </a:p>
          <a:p>
            <a:pPr marL="0" lvl="0" indent="0" algn="l" rtl="0">
              <a:spcBef>
                <a:spcPts val="0"/>
              </a:spcBef>
              <a:spcAft>
                <a:spcPts val="0"/>
              </a:spcAft>
              <a:buNone/>
            </a:pP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このプロジェクトを行った研究成果として、</a:t>
            </a:r>
            <a:r>
              <a:rPr lang="ja" sz="2000" dirty="0">
                <a:solidFill>
                  <a:srgbClr val="B81C30"/>
                </a:solidFill>
                <a:latin typeface="ＭＳ Ｐゴシック" panose="020B0600070205080204" pitchFamily="50" charset="-128"/>
                <a:ea typeface="ＭＳ Ｐゴシック" panose="020B0600070205080204" pitchFamily="50" charset="-128"/>
                <a:cs typeface="HiraMaruProN-W4"/>
                <a:sym typeface="HiraMaruProN-W4"/>
              </a:rPr>
              <a:t>チームや組織の生産性向上には心理的安全性が重要である</a:t>
            </a:r>
            <a:r>
              <a:rPr lang="ja" sz="2000" dirty="0">
                <a:solidFill>
                  <a:srgbClr val="333333"/>
                </a:solidFill>
                <a:latin typeface="ＭＳ Ｐゴシック" panose="020B0600070205080204" pitchFamily="50" charset="-128"/>
                <a:ea typeface="ＭＳ Ｐゴシック" panose="020B0600070205080204" pitchFamily="50" charset="-128"/>
                <a:cs typeface="HiraMaruProN-W4"/>
                <a:sym typeface="HiraMaruProN-W4"/>
              </a:rPr>
              <a:t>ということが結論付けられました。</a:t>
            </a:r>
            <a:endParaRPr sz="2000" dirty="0">
              <a:latin typeface="ＭＳ Ｐゴシック" panose="020B0600070205080204" pitchFamily="50" charset="-128"/>
              <a:ea typeface="ＭＳ Ｐゴシック" panose="020B0600070205080204" pitchFamily="50" charset="-128"/>
              <a:cs typeface="HiraMaruProN-W4"/>
              <a:sym typeface="HiraMaruProN-W4"/>
            </a:endParaRPr>
          </a:p>
        </p:txBody>
      </p:sp>
      <p:sp>
        <p:nvSpPr>
          <p:cNvPr id="601" name="Google Shape;601;p67"/>
          <p:cNvSpPr txBox="1"/>
          <p:nvPr/>
        </p:nvSpPr>
        <p:spPr>
          <a:xfrm>
            <a:off x="1495050" y="4543900"/>
            <a:ext cx="61539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sz="800">
                <a:latin typeface="HiraMaruProN-W4"/>
                <a:ea typeface="HiraMaruProN-W4"/>
                <a:cs typeface="HiraMaruProN-W4"/>
                <a:sym typeface="HiraMaruProN-W4"/>
              </a:rPr>
              <a:t>https://rework.withgoogle.com/jp/guides/understanding-team-effectiveness/steps/foster-psychological-safety/</a:t>
            </a:r>
            <a:endParaRPr sz="800">
              <a:latin typeface="HiraMaruProN-W4"/>
              <a:ea typeface="HiraMaruProN-W4"/>
              <a:cs typeface="HiraMaruProN-W4"/>
              <a:sym typeface="HiraMaruProN-W4"/>
            </a:endParaRPr>
          </a:p>
        </p:txBody>
      </p:sp>
    </p:spTree>
    <p:extLst>
      <p:ext uri="{BB962C8B-B14F-4D97-AF65-F5344CB8AC3E}">
        <p14:creationId xmlns:p14="http://schemas.microsoft.com/office/powerpoint/2010/main" val="11512098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80"/>
        <p:cNvGrpSpPr/>
        <p:nvPr/>
      </p:nvGrpSpPr>
      <p:grpSpPr>
        <a:xfrm>
          <a:off x="0" y="0"/>
          <a:ext cx="0" cy="0"/>
          <a:chOff x="0" y="0"/>
          <a:chExt cx="0" cy="0"/>
        </a:xfrm>
      </p:grpSpPr>
      <p:sp>
        <p:nvSpPr>
          <p:cNvPr id="781" name="Google Shape;781;p87"/>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dirty="0" smtClean="0"/>
              <a:t>ふりかえ</a:t>
            </a:r>
            <a:r>
              <a:rPr lang="ja-JP" altLang="en-US" dirty="0" smtClean="0"/>
              <a:t>り</a:t>
            </a:r>
            <a:r>
              <a:rPr lang="en-US" altLang="ja-JP" dirty="0" smtClean="0"/>
              <a:t/>
            </a:r>
            <a:br>
              <a:rPr lang="en-US" altLang="ja-JP" dirty="0" smtClean="0"/>
            </a:br>
            <a:r>
              <a:rPr lang="ja-JP" altLang="en-US" dirty="0" smtClean="0"/>
              <a:t>（今日の感想）</a:t>
            </a:r>
            <a:endParaRPr dirty="0"/>
          </a:p>
        </p:txBody>
      </p:sp>
      <p:sp>
        <p:nvSpPr>
          <p:cNvPr id="782" name="Google Shape;782;p87"/>
          <p:cNvSpPr txBox="1">
            <a:spLocks noGrp="1"/>
          </p:cNvSpPr>
          <p:nvPr>
            <p:ph type="sldNum" idx="12"/>
          </p:nvPr>
        </p:nvSpPr>
        <p:spPr>
          <a:xfrm>
            <a:off x="8632775" y="4934712"/>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37</a:t>
            </a:fld>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4198" y="4426849"/>
            <a:ext cx="1076744" cy="376727"/>
          </a:xfrm>
          <a:prstGeom prst="rect">
            <a:avLst/>
          </a:prstGeom>
        </p:spPr>
      </p:pic>
      <p:sp>
        <p:nvSpPr>
          <p:cNvPr id="3" name="正方形/長方形 2"/>
          <p:cNvSpPr/>
          <p:nvPr/>
        </p:nvSpPr>
        <p:spPr>
          <a:xfrm>
            <a:off x="1601670" y="3975906"/>
            <a:ext cx="6696744" cy="253916"/>
          </a:xfrm>
          <a:prstGeom prst="rect">
            <a:avLst/>
          </a:prstGeom>
        </p:spPr>
        <p:txBody>
          <a:bodyPr wrap="square">
            <a:spAutoFit/>
          </a:bodyPr>
          <a:lstStyle/>
          <a:p>
            <a:r>
              <a:rPr lang="ja-JP" altLang="en-US" sz="1050" dirty="0">
                <a:latin typeface="BIZ UDPゴシック" panose="020B0400000000000000" pitchFamily="50" charset="-128"/>
                <a:ea typeface="BIZ UDPゴシック" panose="020B0400000000000000" pitchFamily="50" charset="-128"/>
              </a:rPr>
              <a:t>本書は、クリエイティブ・コモンズ・ライセンス 表示 </a:t>
            </a:r>
            <a:r>
              <a:rPr lang="en-US" altLang="ja-JP" sz="1050" dirty="0">
                <a:latin typeface="BIZ UDPゴシック" panose="020B0400000000000000" pitchFamily="50" charset="-128"/>
                <a:ea typeface="BIZ UDPゴシック" panose="020B0400000000000000" pitchFamily="50" charset="-128"/>
              </a:rPr>
              <a:t>4.0 </a:t>
            </a:r>
            <a:r>
              <a:rPr lang="ja-JP" altLang="en-US" sz="1050" dirty="0">
                <a:latin typeface="BIZ UDPゴシック" panose="020B0400000000000000" pitchFamily="50" charset="-128"/>
                <a:ea typeface="BIZ UDPゴシック" panose="020B0400000000000000" pitchFamily="50" charset="-128"/>
              </a:rPr>
              <a:t>国際（</a:t>
            </a:r>
            <a:r>
              <a:rPr lang="en-US" altLang="ja-JP" sz="1050" dirty="0">
                <a:latin typeface="BIZ UDPゴシック" panose="020B0400000000000000" pitchFamily="50" charset="-128"/>
                <a:ea typeface="BIZ UDPゴシック" panose="020B0400000000000000" pitchFamily="50" charset="-128"/>
              </a:rPr>
              <a:t>CC BY 4.0</a:t>
            </a:r>
            <a:r>
              <a:rPr lang="ja-JP" altLang="en-US" sz="1050" dirty="0">
                <a:latin typeface="BIZ UDPゴシック" panose="020B0400000000000000" pitchFamily="50" charset="-128"/>
                <a:ea typeface="BIZ UDPゴシック" panose="020B0400000000000000" pitchFamily="50" charset="-128"/>
              </a:rPr>
              <a:t>）に従って利用が可能です</a:t>
            </a:r>
          </a:p>
        </p:txBody>
      </p:sp>
      <p:sp>
        <p:nvSpPr>
          <p:cNvPr id="4" name="正方形/長方形 3"/>
          <p:cNvSpPr/>
          <p:nvPr/>
        </p:nvSpPr>
        <p:spPr>
          <a:xfrm>
            <a:off x="1601670" y="4499796"/>
            <a:ext cx="2646294" cy="253916"/>
          </a:xfrm>
          <a:prstGeom prst="rect">
            <a:avLst/>
          </a:prstGeom>
        </p:spPr>
        <p:txBody>
          <a:bodyPr wrap="square">
            <a:spAutoFit/>
          </a:bodyPr>
          <a:lstStyle/>
          <a:p>
            <a:r>
              <a:rPr lang="ja-JP" altLang="en-US" sz="1050" dirty="0">
                <a:latin typeface="BIZ UDPゴシック" panose="020B0400000000000000" pitchFamily="50" charset="-128"/>
                <a:ea typeface="BIZ UDPゴシック" panose="020B0400000000000000" pitchFamily="50" charset="-128"/>
              </a:rPr>
              <a:t>提供：芦屋市　</a:t>
            </a:r>
            <a:r>
              <a:rPr lang="en-US" altLang="ja-JP" sz="1050" dirty="0">
                <a:latin typeface="BIZ UDPゴシック" panose="020B0400000000000000" pitchFamily="50" charset="-128"/>
                <a:ea typeface="BIZ UDPゴシック" panose="020B0400000000000000" pitchFamily="50" charset="-128"/>
              </a:rPr>
              <a:t>2023</a:t>
            </a:r>
            <a:r>
              <a:rPr lang="ja-JP" altLang="en-US" sz="1050" dirty="0">
                <a:latin typeface="BIZ UDPゴシック" panose="020B0400000000000000" pitchFamily="50" charset="-128"/>
                <a:ea typeface="BIZ UDPゴシック" panose="020B0400000000000000" pitchFamily="50" charset="-128"/>
              </a:rPr>
              <a:t>年作成</a:t>
            </a:r>
            <a:endParaRPr lang="en-US" altLang="ja-JP" sz="105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98429312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11"/>
        <p:cNvGrpSpPr/>
        <p:nvPr/>
      </p:nvGrpSpPr>
      <p:grpSpPr>
        <a:xfrm>
          <a:off x="0" y="0"/>
          <a:ext cx="0" cy="0"/>
          <a:chOff x="0" y="0"/>
          <a:chExt cx="0" cy="0"/>
        </a:xfrm>
      </p:grpSpPr>
      <p:sp>
        <p:nvSpPr>
          <p:cNvPr id="412" name="Google Shape;412;p50"/>
          <p:cNvSpPr txBox="1">
            <a:spLocks noGrp="1"/>
          </p:cNvSpPr>
          <p:nvPr>
            <p:ph type="ctrTitle"/>
          </p:nvPr>
        </p:nvSpPr>
        <p:spPr>
          <a:xfrm>
            <a:off x="-139555" y="884756"/>
            <a:ext cx="9164801" cy="2052600"/>
          </a:xfrm>
          <a:prstGeom prst="rect">
            <a:avLst/>
          </a:prstGeom>
        </p:spPr>
        <p:txBody>
          <a:bodyPr spcFirstLastPara="1" wrap="square" lIns="91425" tIns="91425" rIns="91425" bIns="91425" anchor="t" anchorCtr="0">
            <a:noAutofit/>
          </a:bodyPr>
          <a:lstStyle/>
          <a:p>
            <a:pPr marL="577850" lvl="1" algn="l">
              <a:lnSpc>
                <a:spcPct val="115000"/>
              </a:lnSpc>
              <a:buClr>
                <a:srgbClr val="595959"/>
              </a:buClr>
              <a:buSzPts val="1700"/>
            </a:pPr>
            <a:r>
              <a:rPr lang="ja-JP" altLang="en-US" sz="4400" dirty="0" smtClean="0">
                <a:latin typeface="ＭＳ Ｐゴシック 見出し"/>
              </a:rPr>
              <a:t>業務の可視化入門②</a:t>
            </a:r>
            <a:r>
              <a:rPr lang="en-US" altLang="ja-JP" sz="5400" dirty="0">
                <a:latin typeface="ＭＳ Ｐゴシック 見出し"/>
              </a:rPr>
              <a:t/>
            </a:r>
            <a:br>
              <a:rPr lang="en-US" altLang="ja-JP" sz="5400" dirty="0">
                <a:latin typeface="ＭＳ Ｐゴシック 見出し"/>
              </a:rPr>
            </a:br>
            <a:r>
              <a:rPr lang="ja-JP" altLang="en-US" sz="2800" b="1" dirty="0" smtClean="0">
                <a:solidFill>
                  <a:schemeClr val="tx1"/>
                </a:solidFill>
                <a:latin typeface="ＭＳ Ｐゴシック 見出し"/>
                <a:ea typeface="ＭＳ Ｐゴシック" panose="020B0600070205080204" pitchFamily="50" charset="-128"/>
              </a:rPr>
              <a:t>～</a:t>
            </a:r>
            <a:r>
              <a:rPr lang="ja-JP" altLang="en-US" sz="2800" b="1" dirty="0">
                <a:solidFill>
                  <a:schemeClr val="tx1"/>
                </a:solidFill>
                <a:latin typeface="ＭＳ Ｐゴシック 見出し"/>
                <a:ea typeface="ＭＳ Ｐゴシック" panose="020B0600070205080204" pitchFamily="50" charset="-128"/>
              </a:rPr>
              <a:t>業務フローを使った分析とコミュニケーション～</a:t>
            </a:r>
            <a:endParaRPr lang="en-US" altLang="ja-JP" sz="2800" b="1" dirty="0">
              <a:solidFill>
                <a:schemeClr val="tx1"/>
              </a:solidFill>
              <a:latin typeface="ＭＳ Ｐゴシック 見出し"/>
              <a:ea typeface="ＭＳ Ｐゴシック" panose="020B0600070205080204" pitchFamily="50" charset="-128"/>
            </a:endParaRPr>
          </a:p>
        </p:txBody>
      </p:sp>
      <p:sp>
        <p:nvSpPr>
          <p:cNvPr id="413" name="Google Shape;413;p50"/>
          <p:cNvSpPr txBox="1">
            <a:spLocks noGrp="1"/>
          </p:cNvSpPr>
          <p:nvPr>
            <p:ph type="subTitle" idx="1"/>
          </p:nvPr>
        </p:nvSpPr>
        <p:spPr>
          <a:xfrm>
            <a:off x="311700" y="3410725"/>
            <a:ext cx="8520600" cy="7926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r>
              <a:rPr lang="ja" dirty="0">
                <a:solidFill>
                  <a:schemeClr val="tx1"/>
                </a:solidFill>
              </a:rPr>
              <a:t>2022/09</a:t>
            </a:r>
            <a:r>
              <a:rPr lang="ja" dirty="0" smtClean="0">
                <a:solidFill>
                  <a:schemeClr val="tx1"/>
                </a:solidFill>
              </a:rPr>
              <a:t>/</a:t>
            </a:r>
            <a:r>
              <a:rPr lang="en-US" altLang="ja-JP" dirty="0">
                <a:solidFill>
                  <a:schemeClr val="tx1"/>
                </a:solidFill>
              </a:rPr>
              <a:t>13</a:t>
            </a:r>
            <a:endParaRPr dirty="0">
              <a:solidFill>
                <a:schemeClr val="tx1"/>
              </a:solidFill>
            </a:endParaRPr>
          </a:p>
        </p:txBody>
      </p:sp>
      <p:sp>
        <p:nvSpPr>
          <p:cNvPr id="414" name="Google Shape;414;p50"/>
          <p:cNvSpPr txBox="1">
            <a:spLocks noGrp="1"/>
          </p:cNvSpPr>
          <p:nvPr>
            <p:ph type="sldNum" idx="12"/>
          </p:nvPr>
        </p:nvSpPr>
        <p:spPr>
          <a:xfrm>
            <a:off x="8632775" y="4900206"/>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4</a:t>
            </a:fld>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26"/>
        <p:cNvGrpSpPr/>
        <p:nvPr/>
      </p:nvGrpSpPr>
      <p:grpSpPr>
        <a:xfrm>
          <a:off x="0" y="0"/>
          <a:ext cx="0" cy="0"/>
          <a:chOff x="0" y="0"/>
          <a:chExt cx="0" cy="0"/>
        </a:xfrm>
      </p:grpSpPr>
      <p:sp>
        <p:nvSpPr>
          <p:cNvPr id="427" name="Google Shape;427;p52"/>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アイスブレイク</a:t>
            </a:r>
            <a:endParaRPr/>
          </a:p>
        </p:txBody>
      </p:sp>
      <p:sp>
        <p:nvSpPr>
          <p:cNvPr id="428" name="Google Shape;428;p52"/>
          <p:cNvSpPr txBox="1">
            <a:spLocks noGrp="1"/>
          </p:cNvSpPr>
          <p:nvPr>
            <p:ph type="sldNum" idx="12"/>
          </p:nvPr>
        </p:nvSpPr>
        <p:spPr>
          <a:xfrm>
            <a:off x="8632775" y="4900206"/>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5</a:t>
            </a:fld>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53"/>
          <p:cNvSpPr txBox="1">
            <a:spLocks noGrp="1"/>
          </p:cNvSpPr>
          <p:nvPr>
            <p:ph type="title"/>
          </p:nvPr>
        </p:nvSpPr>
        <p:spPr>
          <a:xfrm>
            <a:off x="311700" y="228600"/>
            <a:ext cx="8520600" cy="57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JP" altLang="en-US" dirty="0" smtClean="0"/>
              <a:t>カレーの作り方のフローを描いてみましょう！</a:t>
            </a:r>
            <a:endParaRPr dirty="0"/>
          </a:p>
        </p:txBody>
      </p:sp>
      <p:sp>
        <p:nvSpPr>
          <p:cNvPr id="434" name="Google Shape;434;p53"/>
          <p:cNvSpPr txBox="1">
            <a:spLocks noGrp="1"/>
          </p:cNvSpPr>
          <p:nvPr>
            <p:ph type="body" idx="1"/>
          </p:nvPr>
        </p:nvSpPr>
        <p:spPr>
          <a:xfrm>
            <a:off x="311700" y="1077100"/>
            <a:ext cx="8520600" cy="3571200"/>
          </a:xfrm>
          <a:prstGeom prst="rect">
            <a:avLst/>
          </a:prstGeom>
          <a:ln w="76200" cap="flat" cmpd="sng">
            <a:solidFill>
              <a:schemeClr val="lt2"/>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ja" b="1" dirty="0">
                <a:latin typeface="ＭＳ Ｐゴシック" panose="020B0600070205080204" pitchFamily="50" charset="-128"/>
                <a:ea typeface="ＭＳ Ｐゴシック" panose="020B0600070205080204" pitchFamily="50" charset="-128"/>
              </a:rPr>
              <a:t>制限時間　５分間</a:t>
            </a:r>
            <a:endParaRPr b="1" dirty="0">
              <a:latin typeface="ＭＳ Ｐゴシック" panose="020B0600070205080204" pitchFamily="50" charset="-128"/>
              <a:ea typeface="ＭＳ Ｐゴシック" panose="020B0600070205080204" pitchFamily="50" charset="-128"/>
            </a:endParaRPr>
          </a:p>
          <a:p>
            <a:pPr marL="0" lvl="0" indent="0" algn="l" rtl="0">
              <a:spcBef>
                <a:spcPts val="1600"/>
              </a:spcBef>
              <a:spcAft>
                <a:spcPts val="0"/>
              </a:spcAft>
              <a:buNone/>
            </a:pPr>
            <a:r>
              <a:rPr lang="ja-JP" altLang="en-US" b="1" dirty="0" smtClean="0">
                <a:latin typeface="ＭＳ Ｐゴシック" panose="020B0600070205080204" pitchFamily="50" charset="-128"/>
                <a:ea typeface="ＭＳ Ｐゴシック" panose="020B0600070205080204" pitchFamily="50" charset="-128"/>
              </a:rPr>
              <a:t>紙にカレーの作り方の業務</a:t>
            </a:r>
            <a:r>
              <a:rPr lang="ja" b="1" dirty="0" smtClean="0">
                <a:latin typeface="ＭＳ Ｐゴシック" panose="020B0600070205080204" pitchFamily="50" charset="-128"/>
                <a:ea typeface="ＭＳ Ｐゴシック" panose="020B0600070205080204" pitchFamily="50" charset="-128"/>
              </a:rPr>
              <a:t>フローを</a:t>
            </a:r>
            <a:r>
              <a:rPr lang="ja-JP" altLang="en-US" b="1" dirty="0" smtClean="0">
                <a:latin typeface="ＭＳ Ｐゴシック" panose="020B0600070205080204" pitchFamily="50" charset="-128"/>
                <a:ea typeface="ＭＳ Ｐゴシック" panose="020B0600070205080204" pitchFamily="50" charset="-128"/>
              </a:rPr>
              <a:t>作成してください。</a:t>
            </a:r>
            <a:endParaRPr b="1" dirty="0">
              <a:latin typeface="ＭＳ Ｐゴシック" panose="020B0600070205080204" pitchFamily="50" charset="-128"/>
              <a:ea typeface="ＭＳ Ｐゴシック" panose="020B0600070205080204" pitchFamily="50" charset="-128"/>
            </a:endParaRPr>
          </a:p>
          <a:p>
            <a:pPr marL="0" lvl="0" indent="0" algn="l" rtl="0">
              <a:spcBef>
                <a:spcPts val="1600"/>
              </a:spcBef>
              <a:spcAft>
                <a:spcPts val="0"/>
              </a:spcAft>
              <a:buNone/>
            </a:pPr>
            <a:r>
              <a:rPr lang="ja" u="sng" dirty="0">
                <a:latin typeface="ＭＳ Ｐゴシック" panose="020B0600070205080204" pitchFamily="50" charset="-128"/>
                <a:ea typeface="ＭＳ Ｐゴシック" panose="020B0600070205080204" pitchFamily="50" charset="-128"/>
              </a:rPr>
              <a:t>条件</a:t>
            </a:r>
            <a:endParaRPr u="sng" dirty="0">
              <a:latin typeface="ＭＳ Ｐゴシック" panose="020B0600070205080204" pitchFamily="50" charset="-128"/>
              <a:ea typeface="ＭＳ Ｐゴシック" panose="020B0600070205080204" pitchFamily="50" charset="-128"/>
            </a:endParaRPr>
          </a:p>
          <a:p>
            <a:pPr marL="457200" lvl="0" indent="-342900" algn="l" rtl="0">
              <a:spcBef>
                <a:spcPts val="1600"/>
              </a:spcBef>
              <a:spcAft>
                <a:spcPts val="0"/>
              </a:spcAft>
              <a:buSzPts val="1800"/>
              <a:buAutoNum type="arabicPeriod"/>
            </a:pPr>
            <a:r>
              <a:rPr lang="ja" dirty="0">
                <a:latin typeface="ＭＳ Ｐゴシック" panose="020B0600070205080204" pitchFamily="50" charset="-128"/>
                <a:ea typeface="ＭＳ Ｐゴシック" panose="020B0600070205080204" pitchFamily="50" charset="-128"/>
              </a:rPr>
              <a:t>Yes/Noの条件分岐を最低1つ作ること</a:t>
            </a:r>
            <a:endParaRPr dirty="0">
              <a:latin typeface="ＭＳ Ｐゴシック" panose="020B0600070205080204" pitchFamily="50" charset="-128"/>
              <a:ea typeface="ＭＳ Ｐゴシック" panose="020B0600070205080204" pitchFamily="50" charset="-128"/>
            </a:endParaRPr>
          </a:p>
          <a:p>
            <a:pPr marL="457200" lvl="0" indent="-342900" algn="l" rtl="0">
              <a:spcBef>
                <a:spcPts val="0"/>
              </a:spcBef>
              <a:spcAft>
                <a:spcPts val="0"/>
              </a:spcAft>
              <a:buSzPts val="1800"/>
              <a:buAutoNum type="arabicPeriod"/>
            </a:pPr>
            <a:r>
              <a:rPr lang="ja" b="1" u="sng" dirty="0">
                <a:latin typeface="ＭＳ Ｐゴシック" panose="020B0600070205080204" pitchFamily="50" charset="-128"/>
                <a:ea typeface="ＭＳ Ｐゴシック" panose="020B0600070205080204" pitchFamily="50" charset="-128"/>
              </a:rPr>
              <a:t>（できれば）条件分岐の結果、No(否定)だった場合、前の工程に</a:t>
            </a:r>
            <a:r>
              <a:rPr lang="ja" b="1" u="sng" dirty="0" smtClean="0">
                <a:latin typeface="ＭＳ Ｐゴシック" panose="020B0600070205080204" pitchFamily="50" charset="-128"/>
                <a:ea typeface="ＭＳ Ｐゴシック" panose="020B0600070205080204" pitchFamily="50" charset="-128"/>
              </a:rPr>
              <a:t>戻る</a:t>
            </a:r>
            <a:endParaRPr b="1" u="sng" dirty="0">
              <a:latin typeface="ＭＳ Ｐゴシック" panose="020B0600070205080204" pitchFamily="50" charset="-128"/>
              <a:ea typeface="ＭＳ Ｐゴシック" panose="020B0600070205080204" pitchFamily="50" charset="-128"/>
            </a:endParaRPr>
          </a:p>
        </p:txBody>
      </p:sp>
      <p:sp>
        <p:nvSpPr>
          <p:cNvPr id="435" name="Google Shape;435;p53"/>
          <p:cNvSpPr txBox="1">
            <a:spLocks noGrp="1"/>
          </p:cNvSpPr>
          <p:nvPr>
            <p:ph type="sldNum" idx="12"/>
          </p:nvPr>
        </p:nvSpPr>
        <p:spPr>
          <a:xfrm>
            <a:off x="8632775" y="4900206"/>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6</a:t>
            </a:fld>
            <a:endParaRP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54"/>
          <p:cNvSpPr txBox="1">
            <a:spLocks noGrp="1"/>
          </p:cNvSpPr>
          <p:nvPr>
            <p:ph type="title"/>
          </p:nvPr>
        </p:nvSpPr>
        <p:spPr>
          <a:xfrm>
            <a:off x="334474" y="85775"/>
            <a:ext cx="974100" cy="571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ja" dirty="0"/>
              <a:t>例</a:t>
            </a:r>
            <a:endParaRPr dirty="0"/>
          </a:p>
        </p:txBody>
      </p:sp>
      <p:sp>
        <p:nvSpPr>
          <p:cNvPr id="442" name="Google Shape;442;p54"/>
          <p:cNvSpPr txBox="1">
            <a:spLocks noGrp="1"/>
          </p:cNvSpPr>
          <p:nvPr>
            <p:ph type="sldNum" idx="12"/>
          </p:nvPr>
        </p:nvSpPr>
        <p:spPr>
          <a:xfrm>
            <a:off x="8632775" y="4917459"/>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7</a:t>
            </a:fld>
            <a:endParaRPr/>
          </a:p>
        </p:txBody>
      </p:sp>
      <p:grpSp>
        <p:nvGrpSpPr>
          <p:cNvPr id="443" name="Google Shape;443;p54"/>
          <p:cNvGrpSpPr/>
          <p:nvPr/>
        </p:nvGrpSpPr>
        <p:grpSpPr>
          <a:xfrm>
            <a:off x="2736072" y="3800325"/>
            <a:ext cx="894347" cy="741745"/>
            <a:chOff x="3911032" y="3657600"/>
            <a:chExt cx="1400700" cy="1401900"/>
          </a:xfrm>
        </p:grpSpPr>
        <p:sp>
          <p:nvSpPr>
            <p:cNvPr id="444" name="Google Shape;444;p54"/>
            <p:cNvSpPr/>
            <p:nvPr/>
          </p:nvSpPr>
          <p:spPr>
            <a:xfrm rot="2772363">
              <a:off x="4107457" y="3871388"/>
              <a:ext cx="1007850" cy="974323"/>
            </a:xfrm>
            <a:prstGeom prst="rect">
              <a:avLst/>
            </a:prstGeom>
            <a:solidFill>
              <a:srgbClr val="FF40FF"/>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900"/>
                <a:buFont typeface="Arial"/>
                <a:buNone/>
              </a:pPr>
              <a:endParaRPr sz="900" i="0" u="none" strike="noStrike" cap="none">
                <a:solidFill>
                  <a:srgbClr val="FFFFFF"/>
                </a:solidFill>
                <a:latin typeface="M PLUS 1p"/>
                <a:ea typeface="M PLUS 1p"/>
                <a:cs typeface="M PLUS 1p"/>
                <a:sym typeface="M PLUS 1p"/>
              </a:endParaRPr>
            </a:p>
          </p:txBody>
        </p:sp>
        <p:sp>
          <p:nvSpPr>
            <p:cNvPr id="445" name="Google Shape;445;p54"/>
            <p:cNvSpPr txBox="1"/>
            <p:nvPr/>
          </p:nvSpPr>
          <p:spPr>
            <a:xfrm>
              <a:off x="4129145" y="4050443"/>
              <a:ext cx="964500" cy="6546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ja" sz="900">
                  <a:latin typeface="M PLUS 1p"/>
                  <a:ea typeface="M PLUS 1p"/>
                  <a:cs typeface="M PLUS 1p"/>
                  <a:sym typeface="M PLUS 1p"/>
                </a:rPr>
                <a:t>ルーが溶けたか？</a:t>
              </a:r>
              <a:endParaRPr sz="1100" i="0" u="none" strike="noStrike" cap="none">
                <a:solidFill>
                  <a:srgbClr val="000000"/>
                </a:solidFill>
                <a:latin typeface="M PLUS 1p"/>
                <a:ea typeface="M PLUS 1p"/>
                <a:cs typeface="M PLUS 1p"/>
                <a:sym typeface="M PLUS 1p"/>
              </a:endParaRPr>
            </a:p>
          </p:txBody>
        </p:sp>
      </p:grpSp>
      <p:sp>
        <p:nvSpPr>
          <p:cNvPr id="446" name="Google Shape;446;p54"/>
          <p:cNvSpPr/>
          <p:nvPr/>
        </p:nvSpPr>
        <p:spPr>
          <a:xfrm>
            <a:off x="170975" y="784113"/>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具材を切る</a:t>
            </a:r>
            <a:endParaRPr sz="1000">
              <a:latin typeface="M PLUS 1p"/>
              <a:ea typeface="M PLUS 1p"/>
              <a:cs typeface="M PLUS 1p"/>
              <a:sym typeface="M PLUS 1p"/>
            </a:endParaRPr>
          </a:p>
        </p:txBody>
      </p:sp>
      <p:cxnSp>
        <p:nvCxnSpPr>
          <p:cNvPr id="447" name="Google Shape;447;p54"/>
          <p:cNvCxnSpPr>
            <a:stCxn id="446" idx="2"/>
            <a:endCxn id="448" idx="0"/>
          </p:cNvCxnSpPr>
          <p:nvPr/>
        </p:nvCxnSpPr>
        <p:spPr>
          <a:xfrm>
            <a:off x="739775" y="1374213"/>
            <a:ext cx="0" cy="157500"/>
          </a:xfrm>
          <a:prstGeom prst="straightConnector1">
            <a:avLst/>
          </a:prstGeom>
          <a:noFill/>
          <a:ln w="9525" cap="flat" cmpd="sng">
            <a:solidFill>
              <a:srgbClr val="4285F4"/>
            </a:solidFill>
            <a:prstDash val="solid"/>
            <a:round/>
            <a:headEnd type="none" w="med" len="med"/>
            <a:tailEnd type="triangle" w="med" len="med"/>
          </a:ln>
        </p:spPr>
      </p:cxnSp>
      <p:sp>
        <p:nvSpPr>
          <p:cNvPr id="449" name="Google Shape;449;p54"/>
          <p:cNvSpPr/>
          <p:nvPr/>
        </p:nvSpPr>
        <p:spPr>
          <a:xfrm>
            <a:off x="170975" y="2279238"/>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鍋に火をかける</a:t>
            </a:r>
            <a:endParaRPr sz="1000">
              <a:latin typeface="M PLUS 1p"/>
              <a:ea typeface="M PLUS 1p"/>
              <a:cs typeface="M PLUS 1p"/>
              <a:sym typeface="M PLUS 1p"/>
            </a:endParaRPr>
          </a:p>
        </p:txBody>
      </p:sp>
      <p:sp>
        <p:nvSpPr>
          <p:cNvPr id="450" name="Google Shape;450;p54"/>
          <p:cNvSpPr/>
          <p:nvPr/>
        </p:nvSpPr>
        <p:spPr>
          <a:xfrm>
            <a:off x="170975" y="3039588"/>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具材を炒める</a:t>
            </a:r>
            <a:endParaRPr sz="1000">
              <a:latin typeface="M PLUS 1p"/>
              <a:ea typeface="M PLUS 1p"/>
              <a:cs typeface="M PLUS 1p"/>
              <a:sym typeface="M PLUS 1p"/>
            </a:endParaRPr>
          </a:p>
        </p:txBody>
      </p:sp>
      <p:sp>
        <p:nvSpPr>
          <p:cNvPr id="448" name="Google Shape;448;p54"/>
          <p:cNvSpPr/>
          <p:nvPr/>
        </p:nvSpPr>
        <p:spPr>
          <a:xfrm>
            <a:off x="170975" y="1531675"/>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鍋に油を入れる</a:t>
            </a:r>
            <a:endParaRPr sz="1000">
              <a:latin typeface="M PLUS 1p"/>
              <a:ea typeface="M PLUS 1p"/>
              <a:cs typeface="M PLUS 1p"/>
              <a:sym typeface="M PLUS 1p"/>
            </a:endParaRPr>
          </a:p>
        </p:txBody>
      </p:sp>
      <p:sp>
        <p:nvSpPr>
          <p:cNvPr id="451" name="Google Shape;451;p54"/>
          <p:cNvSpPr/>
          <p:nvPr/>
        </p:nvSpPr>
        <p:spPr>
          <a:xfrm>
            <a:off x="170975" y="3799938"/>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鍋に水を入れる</a:t>
            </a:r>
            <a:endParaRPr sz="1000">
              <a:latin typeface="M PLUS 1p"/>
              <a:ea typeface="M PLUS 1p"/>
              <a:cs typeface="M PLUS 1p"/>
              <a:sym typeface="M PLUS 1p"/>
            </a:endParaRPr>
          </a:p>
        </p:txBody>
      </p:sp>
      <p:sp>
        <p:nvSpPr>
          <p:cNvPr id="452" name="Google Shape;452;p54"/>
          <p:cNvSpPr/>
          <p:nvPr/>
        </p:nvSpPr>
        <p:spPr>
          <a:xfrm>
            <a:off x="2614450" y="784125"/>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具材を煮込む</a:t>
            </a:r>
            <a:endParaRPr sz="1000">
              <a:latin typeface="M PLUS 1p"/>
              <a:ea typeface="M PLUS 1p"/>
              <a:cs typeface="M PLUS 1p"/>
              <a:sym typeface="M PLUS 1p"/>
            </a:endParaRPr>
          </a:p>
        </p:txBody>
      </p:sp>
      <p:sp>
        <p:nvSpPr>
          <p:cNvPr id="453" name="Google Shape;453;p54"/>
          <p:cNvSpPr/>
          <p:nvPr/>
        </p:nvSpPr>
        <p:spPr>
          <a:xfrm>
            <a:off x="2614450" y="1531700"/>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火を止める</a:t>
            </a:r>
            <a:endParaRPr sz="1000">
              <a:latin typeface="M PLUS 1p"/>
              <a:ea typeface="M PLUS 1p"/>
              <a:cs typeface="M PLUS 1p"/>
              <a:sym typeface="M PLUS 1p"/>
            </a:endParaRPr>
          </a:p>
        </p:txBody>
      </p:sp>
      <p:sp>
        <p:nvSpPr>
          <p:cNvPr id="454" name="Google Shape;454;p54"/>
          <p:cNvSpPr/>
          <p:nvPr/>
        </p:nvSpPr>
        <p:spPr>
          <a:xfrm>
            <a:off x="2614450" y="2279275"/>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ルーを割り入れる</a:t>
            </a:r>
            <a:endParaRPr sz="1000">
              <a:latin typeface="M PLUS 1p"/>
              <a:ea typeface="M PLUS 1p"/>
              <a:cs typeface="M PLUS 1p"/>
              <a:sym typeface="M PLUS 1p"/>
            </a:endParaRPr>
          </a:p>
        </p:txBody>
      </p:sp>
      <p:sp>
        <p:nvSpPr>
          <p:cNvPr id="455" name="Google Shape;455;p54"/>
          <p:cNvSpPr/>
          <p:nvPr/>
        </p:nvSpPr>
        <p:spPr>
          <a:xfrm>
            <a:off x="2614450" y="3026850"/>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鍋をかき混ぜる</a:t>
            </a:r>
            <a:endParaRPr sz="1000">
              <a:latin typeface="M PLUS 1p"/>
              <a:ea typeface="M PLUS 1p"/>
              <a:cs typeface="M PLUS 1p"/>
              <a:sym typeface="M PLUS 1p"/>
            </a:endParaRPr>
          </a:p>
        </p:txBody>
      </p:sp>
      <p:cxnSp>
        <p:nvCxnSpPr>
          <p:cNvPr id="456" name="Google Shape;456;p54"/>
          <p:cNvCxnSpPr/>
          <p:nvPr/>
        </p:nvCxnSpPr>
        <p:spPr>
          <a:xfrm>
            <a:off x="739775" y="2128150"/>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57" name="Google Shape;457;p54"/>
          <p:cNvCxnSpPr/>
          <p:nvPr/>
        </p:nvCxnSpPr>
        <p:spPr>
          <a:xfrm>
            <a:off x="739775" y="2875725"/>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58" name="Google Shape;458;p54"/>
          <p:cNvCxnSpPr/>
          <p:nvPr/>
        </p:nvCxnSpPr>
        <p:spPr>
          <a:xfrm>
            <a:off x="739775" y="3636075"/>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59" name="Google Shape;459;p54"/>
          <p:cNvCxnSpPr/>
          <p:nvPr/>
        </p:nvCxnSpPr>
        <p:spPr>
          <a:xfrm>
            <a:off x="3183250" y="1374213"/>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60" name="Google Shape;460;p54"/>
          <p:cNvCxnSpPr/>
          <p:nvPr/>
        </p:nvCxnSpPr>
        <p:spPr>
          <a:xfrm>
            <a:off x="3183250" y="2121775"/>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61" name="Google Shape;461;p54"/>
          <p:cNvCxnSpPr/>
          <p:nvPr/>
        </p:nvCxnSpPr>
        <p:spPr>
          <a:xfrm>
            <a:off x="3183250" y="2875725"/>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62" name="Google Shape;462;p54"/>
          <p:cNvCxnSpPr/>
          <p:nvPr/>
        </p:nvCxnSpPr>
        <p:spPr>
          <a:xfrm>
            <a:off x="3183250" y="3616950"/>
            <a:ext cx="0" cy="157500"/>
          </a:xfrm>
          <a:prstGeom prst="straightConnector1">
            <a:avLst/>
          </a:prstGeom>
          <a:noFill/>
          <a:ln w="9525" cap="flat" cmpd="sng">
            <a:solidFill>
              <a:srgbClr val="4285F4"/>
            </a:solidFill>
            <a:prstDash val="solid"/>
            <a:round/>
            <a:headEnd type="none" w="med" len="med"/>
            <a:tailEnd type="triangle" w="med" len="med"/>
          </a:ln>
        </p:spPr>
      </p:cxnSp>
      <p:cxnSp>
        <p:nvCxnSpPr>
          <p:cNvPr id="463" name="Google Shape;463;p54"/>
          <p:cNvCxnSpPr>
            <a:stCxn id="451" idx="3"/>
            <a:endCxn id="452" idx="1"/>
          </p:cNvCxnSpPr>
          <p:nvPr/>
        </p:nvCxnSpPr>
        <p:spPr>
          <a:xfrm rot="10800000" flipH="1">
            <a:off x="1308575" y="1079087"/>
            <a:ext cx="1305900" cy="3015900"/>
          </a:xfrm>
          <a:prstGeom prst="bentConnector3">
            <a:avLst>
              <a:gd name="adj1" fmla="val 49999"/>
            </a:avLst>
          </a:prstGeom>
          <a:noFill/>
          <a:ln w="9525" cap="flat" cmpd="sng">
            <a:solidFill>
              <a:srgbClr val="4285F4"/>
            </a:solidFill>
            <a:prstDash val="solid"/>
            <a:round/>
            <a:headEnd type="none" w="med" len="med"/>
            <a:tailEnd type="triangle" w="med" len="med"/>
          </a:ln>
        </p:spPr>
      </p:cxnSp>
      <p:sp>
        <p:nvSpPr>
          <p:cNvPr id="464" name="Google Shape;464;p54"/>
          <p:cNvSpPr/>
          <p:nvPr/>
        </p:nvSpPr>
        <p:spPr>
          <a:xfrm>
            <a:off x="4500300" y="784125"/>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弱火にして</a:t>
            </a:r>
            <a:endParaRPr sz="1000">
              <a:latin typeface="M PLUS 1p"/>
              <a:ea typeface="M PLUS 1p"/>
              <a:cs typeface="M PLUS 1p"/>
              <a:sym typeface="M PLUS 1p"/>
            </a:endParaRPr>
          </a:p>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煮込む</a:t>
            </a:r>
            <a:endParaRPr sz="1000">
              <a:latin typeface="M PLUS 1p"/>
              <a:ea typeface="M PLUS 1p"/>
              <a:cs typeface="M PLUS 1p"/>
              <a:sym typeface="M PLUS 1p"/>
            </a:endParaRPr>
          </a:p>
        </p:txBody>
      </p:sp>
      <p:sp>
        <p:nvSpPr>
          <p:cNvPr id="465" name="Google Shape;465;p54"/>
          <p:cNvSpPr/>
          <p:nvPr/>
        </p:nvSpPr>
        <p:spPr>
          <a:xfrm>
            <a:off x="4500300" y="2825388"/>
            <a:ext cx="1137600" cy="590100"/>
          </a:xfrm>
          <a:prstGeom prst="rect">
            <a:avLst/>
          </a:prstGeom>
          <a:solidFill>
            <a:srgbClr val="FFF2CC"/>
          </a:solidFill>
          <a:ln w="12700" cap="flat" cmpd="sng">
            <a:solidFill>
              <a:srgbClr val="000000"/>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900"/>
              <a:buFont typeface="Arial"/>
              <a:buNone/>
            </a:pPr>
            <a:r>
              <a:rPr lang="ja" sz="1000">
                <a:latin typeface="M PLUS 1p"/>
                <a:ea typeface="M PLUS 1p"/>
                <a:cs typeface="M PLUS 1p"/>
                <a:sym typeface="M PLUS 1p"/>
              </a:rPr>
              <a:t>盛り付ける</a:t>
            </a:r>
            <a:endParaRPr sz="1000">
              <a:latin typeface="M PLUS 1p"/>
              <a:ea typeface="M PLUS 1p"/>
              <a:cs typeface="M PLUS 1p"/>
              <a:sym typeface="M PLUS 1p"/>
            </a:endParaRPr>
          </a:p>
        </p:txBody>
      </p:sp>
      <p:grpSp>
        <p:nvGrpSpPr>
          <p:cNvPr id="466" name="Google Shape;466;p54"/>
          <p:cNvGrpSpPr/>
          <p:nvPr/>
        </p:nvGrpSpPr>
        <p:grpSpPr>
          <a:xfrm>
            <a:off x="4621922" y="1614638"/>
            <a:ext cx="894347" cy="741745"/>
            <a:chOff x="3911032" y="3657600"/>
            <a:chExt cx="1400700" cy="1401900"/>
          </a:xfrm>
        </p:grpSpPr>
        <p:sp>
          <p:nvSpPr>
            <p:cNvPr id="467" name="Google Shape;467;p54"/>
            <p:cNvSpPr/>
            <p:nvPr/>
          </p:nvSpPr>
          <p:spPr>
            <a:xfrm rot="2772363">
              <a:off x="4107457" y="3871388"/>
              <a:ext cx="1007850" cy="974323"/>
            </a:xfrm>
            <a:prstGeom prst="rect">
              <a:avLst/>
            </a:prstGeom>
            <a:solidFill>
              <a:srgbClr val="FF40FF"/>
            </a:solidFill>
            <a:ln w="12700" cap="flat" cmpd="sng">
              <a:solidFill>
                <a:srgbClr val="31538F"/>
              </a:solidFill>
              <a:prstDash val="solid"/>
              <a:miter lim="800000"/>
              <a:headEnd type="none" w="sm" len="sm"/>
              <a:tailEnd type="none" w="sm" len="sm"/>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FFFFFF"/>
                </a:buClr>
                <a:buSzPts val="900"/>
                <a:buFont typeface="Arial"/>
                <a:buNone/>
              </a:pPr>
              <a:endParaRPr sz="900" i="0" u="none" strike="noStrike" cap="none">
                <a:solidFill>
                  <a:srgbClr val="FFFFFF"/>
                </a:solidFill>
                <a:latin typeface="M PLUS 1p"/>
                <a:ea typeface="M PLUS 1p"/>
                <a:cs typeface="M PLUS 1p"/>
                <a:sym typeface="M PLUS 1p"/>
              </a:endParaRPr>
            </a:p>
          </p:txBody>
        </p:sp>
        <p:sp>
          <p:nvSpPr>
            <p:cNvPr id="468" name="Google Shape;468;p54"/>
            <p:cNvSpPr txBox="1"/>
            <p:nvPr/>
          </p:nvSpPr>
          <p:spPr>
            <a:xfrm>
              <a:off x="3996391" y="4031253"/>
              <a:ext cx="1230000" cy="654600"/>
            </a:xfrm>
            <a:prstGeom prst="rect">
              <a:avLst/>
            </a:prstGeom>
            <a:noFill/>
            <a:ln>
              <a:noFill/>
            </a:ln>
          </p:spPr>
          <p:txBody>
            <a:bodyPr spcFirstLastPara="1" wrap="square" lIns="68575" tIns="34275" rIns="68575" bIns="3427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ja" sz="900">
                  <a:latin typeface="M PLUS 1p"/>
                  <a:ea typeface="M PLUS 1p"/>
                  <a:cs typeface="M PLUS 1p"/>
                  <a:sym typeface="M PLUS 1p"/>
                </a:rPr>
                <a:t>とろみがついたか？</a:t>
              </a:r>
              <a:endParaRPr sz="1100" i="0" u="none" strike="noStrike" cap="none">
                <a:solidFill>
                  <a:srgbClr val="000000"/>
                </a:solidFill>
                <a:latin typeface="M PLUS 1p"/>
                <a:ea typeface="M PLUS 1p"/>
                <a:cs typeface="M PLUS 1p"/>
                <a:sym typeface="M PLUS 1p"/>
              </a:endParaRPr>
            </a:p>
          </p:txBody>
        </p:sp>
      </p:grpSp>
      <p:cxnSp>
        <p:nvCxnSpPr>
          <p:cNvPr id="469" name="Google Shape;469;p54"/>
          <p:cNvCxnSpPr>
            <a:stCxn id="445" idx="3"/>
            <a:endCxn id="464" idx="1"/>
          </p:cNvCxnSpPr>
          <p:nvPr/>
        </p:nvCxnSpPr>
        <p:spPr>
          <a:xfrm rot="10800000" flipH="1">
            <a:off x="3491171" y="1079053"/>
            <a:ext cx="1009200" cy="3102300"/>
          </a:xfrm>
          <a:prstGeom prst="bentConnector3">
            <a:avLst>
              <a:gd name="adj1" fmla="val 49996"/>
            </a:avLst>
          </a:prstGeom>
          <a:noFill/>
          <a:ln w="9525" cap="flat" cmpd="sng">
            <a:solidFill>
              <a:srgbClr val="4285F4"/>
            </a:solidFill>
            <a:prstDash val="solid"/>
            <a:round/>
            <a:headEnd type="none" w="med" len="med"/>
            <a:tailEnd type="triangle" w="med" len="med"/>
          </a:ln>
        </p:spPr>
      </p:cxnSp>
      <p:sp>
        <p:nvSpPr>
          <p:cNvPr id="470" name="Google Shape;470;p54"/>
          <p:cNvSpPr txBox="1"/>
          <p:nvPr/>
        </p:nvSpPr>
        <p:spPr>
          <a:xfrm>
            <a:off x="3630425" y="4141875"/>
            <a:ext cx="61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a:latin typeface="HiraMaruProN-W4"/>
                <a:ea typeface="HiraMaruProN-W4"/>
                <a:cs typeface="HiraMaruProN-W4"/>
                <a:sym typeface="HiraMaruProN-W4"/>
              </a:rPr>
              <a:t>Yes</a:t>
            </a:r>
            <a:endParaRPr>
              <a:latin typeface="HiraMaruProN-W4"/>
              <a:ea typeface="HiraMaruProN-W4"/>
              <a:cs typeface="HiraMaruProN-W4"/>
              <a:sym typeface="HiraMaruProN-W4"/>
            </a:endParaRPr>
          </a:p>
        </p:txBody>
      </p:sp>
      <p:cxnSp>
        <p:nvCxnSpPr>
          <p:cNvPr id="471" name="Google Shape;471;p54"/>
          <p:cNvCxnSpPr>
            <a:stCxn id="445" idx="1"/>
            <a:endCxn id="455" idx="1"/>
          </p:cNvCxnSpPr>
          <p:nvPr/>
        </p:nvCxnSpPr>
        <p:spPr>
          <a:xfrm rot="10800000">
            <a:off x="2614337" y="3321853"/>
            <a:ext cx="261000" cy="859500"/>
          </a:xfrm>
          <a:prstGeom prst="bentConnector3">
            <a:avLst>
              <a:gd name="adj1" fmla="val 191193"/>
            </a:avLst>
          </a:prstGeom>
          <a:noFill/>
          <a:ln w="9525" cap="flat" cmpd="sng">
            <a:solidFill>
              <a:srgbClr val="4285F4"/>
            </a:solidFill>
            <a:prstDash val="solid"/>
            <a:round/>
            <a:headEnd type="none" w="med" len="med"/>
            <a:tailEnd type="triangle" w="med" len="med"/>
          </a:ln>
        </p:spPr>
      </p:cxnSp>
      <p:sp>
        <p:nvSpPr>
          <p:cNvPr id="472" name="Google Shape;472;p54"/>
          <p:cNvSpPr txBox="1"/>
          <p:nvPr/>
        </p:nvSpPr>
        <p:spPr>
          <a:xfrm>
            <a:off x="2320275" y="4141875"/>
            <a:ext cx="61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a:latin typeface="HiraMaruProN-W4"/>
                <a:ea typeface="HiraMaruProN-W4"/>
                <a:cs typeface="HiraMaruProN-W4"/>
                <a:sym typeface="HiraMaruProN-W4"/>
              </a:rPr>
              <a:t>No</a:t>
            </a:r>
            <a:endParaRPr>
              <a:latin typeface="HiraMaruProN-W4"/>
              <a:ea typeface="HiraMaruProN-W4"/>
              <a:cs typeface="HiraMaruProN-W4"/>
              <a:sym typeface="HiraMaruProN-W4"/>
            </a:endParaRPr>
          </a:p>
        </p:txBody>
      </p:sp>
      <p:sp>
        <p:nvSpPr>
          <p:cNvPr id="473" name="Google Shape;473;p54"/>
          <p:cNvSpPr txBox="1"/>
          <p:nvPr/>
        </p:nvSpPr>
        <p:spPr>
          <a:xfrm>
            <a:off x="5057925" y="2285650"/>
            <a:ext cx="61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a:latin typeface="HiraMaruProN-W4"/>
                <a:ea typeface="HiraMaruProN-W4"/>
                <a:cs typeface="HiraMaruProN-W4"/>
                <a:sym typeface="HiraMaruProN-W4"/>
              </a:rPr>
              <a:t>Yes</a:t>
            </a:r>
            <a:endParaRPr>
              <a:latin typeface="HiraMaruProN-W4"/>
              <a:ea typeface="HiraMaruProN-W4"/>
              <a:cs typeface="HiraMaruProN-W4"/>
              <a:sym typeface="HiraMaruProN-W4"/>
            </a:endParaRPr>
          </a:p>
        </p:txBody>
      </p:sp>
      <p:cxnSp>
        <p:nvCxnSpPr>
          <p:cNvPr id="474" name="Google Shape;474;p54"/>
          <p:cNvCxnSpPr>
            <a:endCxn id="465" idx="0"/>
          </p:cNvCxnSpPr>
          <p:nvPr/>
        </p:nvCxnSpPr>
        <p:spPr>
          <a:xfrm>
            <a:off x="5069100" y="2356488"/>
            <a:ext cx="0" cy="468900"/>
          </a:xfrm>
          <a:prstGeom prst="straightConnector1">
            <a:avLst/>
          </a:prstGeom>
          <a:noFill/>
          <a:ln w="9525" cap="flat" cmpd="sng">
            <a:solidFill>
              <a:srgbClr val="4285F4"/>
            </a:solidFill>
            <a:prstDash val="solid"/>
            <a:round/>
            <a:headEnd type="none" w="med" len="med"/>
            <a:tailEnd type="triangle" w="med" len="med"/>
          </a:ln>
        </p:spPr>
      </p:cxnSp>
      <p:cxnSp>
        <p:nvCxnSpPr>
          <p:cNvPr id="475" name="Google Shape;475;p54"/>
          <p:cNvCxnSpPr>
            <a:stCxn id="468" idx="3"/>
            <a:endCxn id="464" idx="3"/>
          </p:cNvCxnSpPr>
          <p:nvPr/>
        </p:nvCxnSpPr>
        <p:spPr>
          <a:xfrm rot="10800000" flipH="1">
            <a:off x="5461779" y="1079212"/>
            <a:ext cx="176100" cy="906300"/>
          </a:xfrm>
          <a:prstGeom prst="bentConnector3">
            <a:avLst>
              <a:gd name="adj1" fmla="val 235233"/>
            </a:avLst>
          </a:prstGeom>
          <a:noFill/>
          <a:ln w="9525" cap="flat" cmpd="sng">
            <a:solidFill>
              <a:srgbClr val="4285F4"/>
            </a:solidFill>
            <a:prstDash val="solid"/>
            <a:round/>
            <a:headEnd type="none" w="med" len="med"/>
            <a:tailEnd type="triangle" w="med" len="med"/>
          </a:ln>
        </p:spPr>
      </p:cxnSp>
      <p:cxnSp>
        <p:nvCxnSpPr>
          <p:cNvPr id="476" name="Google Shape;476;p54"/>
          <p:cNvCxnSpPr/>
          <p:nvPr/>
        </p:nvCxnSpPr>
        <p:spPr>
          <a:xfrm flipH="1">
            <a:off x="5066100" y="1374225"/>
            <a:ext cx="3000" cy="255300"/>
          </a:xfrm>
          <a:prstGeom prst="straightConnector1">
            <a:avLst/>
          </a:prstGeom>
          <a:noFill/>
          <a:ln w="9525" cap="flat" cmpd="sng">
            <a:solidFill>
              <a:srgbClr val="4285F4"/>
            </a:solidFill>
            <a:prstDash val="solid"/>
            <a:round/>
            <a:headEnd type="none" w="med" len="med"/>
            <a:tailEnd type="triangle" w="med" len="med"/>
          </a:ln>
        </p:spPr>
      </p:cxnSp>
      <p:sp>
        <p:nvSpPr>
          <p:cNvPr id="477" name="Google Shape;477;p54"/>
          <p:cNvSpPr txBox="1"/>
          <p:nvPr/>
        </p:nvSpPr>
        <p:spPr>
          <a:xfrm>
            <a:off x="5461775" y="1403300"/>
            <a:ext cx="6111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ja">
                <a:latin typeface="HiraMaruProN-W4"/>
                <a:ea typeface="HiraMaruProN-W4"/>
                <a:cs typeface="HiraMaruProN-W4"/>
                <a:sym typeface="HiraMaruProN-W4"/>
              </a:rPr>
              <a:t>No</a:t>
            </a:r>
            <a:endParaRPr>
              <a:latin typeface="HiraMaruProN-W4"/>
              <a:ea typeface="HiraMaruProN-W4"/>
              <a:cs typeface="HiraMaruProN-W4"/>
              <a:sym typeface="HiraMaruProN-W4"/>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57"/>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前回のおさらい</a:t>
            </a:r>
            <a:endParaRPr/>
          </a:p>
        </p:txBody>
      </p:sp>
      <p:sp>
        <p:nvSpPr>
          <p:cNvPr id="497" name="Google Shape;497;p57"/>
          <p:cNvSpPr txBox="1">
            <a:spLocks noGrp="1"/>
          </p:cNvSpPr>
          <p:nvPr>
            <p:ph type="sldNum" idx="12"/>
          </p:nvPr>
        </p:nvSpPr>
        <p:spPr>
          <a:xfrm>
            <a:off x="8632775" y="4900206"/>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8</a:t>
            </a:fld>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01"/>
        <p:cNvGrpSpPr/>
        <p:nvPr/>
      </p:nvGrpSpPr>
      <p:grpSpPr>
        <a:xfrm>
          <a:off x="0" y="0"/>
          <a:ext cx="0" cy="0"/>
          <a:chOff x="0" y="0"/>
          <a:chExt cx="0" cy="0"/>
        </a:xfrm>
      </p:grpSpPr>
      <p:sp>
        <p:nvSpPr>
          <p:cNvPr id="502" name="Google Shape;502;p58"/>
          <p:cNvSpPr txBox="1">
            <a:spLocks noGrp="1"/>
          </p:cNvSpPr>
          <p:nvPr>
            <p:ph type="title"/>
          </p:nvPr>
        </p:nvSpPr>
        <p:spPr>
          <a:xfrm>
            <a:off x="311700" y="19984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ja"/>
              <a:t>業務フローとは</a:t>
            </a:r>
            <a:endParaRPr/>
          </a:p>
        </p:txBody>
      </p:sp>
      <p:sp>
        <p:nvSpPr>
          <p:cNvPr id="503" name="Google Shape;503;p58"/>
          <p:cNvSpPr txBox="1">
            <a:spLocks noGrp="1"/>
          </p:cNvSpPr>
          <p:nvPr>
            <p:ph type="sldNum" idx="12"/>
          </p:nvPr>
        </p:nvSpPr>
        <p:spPr>
          <a:xfrm>
            <a:off x="8632775" y="4900206"/>
            <a:ext cx="511200" cy="277800"/>
          </a:xfrm>
          <a:prstGeom prst="rect">
            <a:avLst/>
          </a:prstGeom>
        </p:spPr>
        <p:txBody>
          <a:bodyPr spcFirstLastPara="1" wrap="square" lIns="91425" tIns="91425" rIns="91425" bIns="91425" anchor="b" anchorCtr="0">
            <a:noAutofit/>
          </a:bodyPr>
          <a:lstStyle/>
          <a:p>
            <a:pPr marL="0" lvl="0" indent="0" algn="r" rtl="0">
              <a:spcBef>
                <a:spcPts val="0"/>
              </a:spcBef>
              <a:spcAft>
                <a:spcPts val="0"/>
              </a:spcAft>
              <a:buNone/>
            </a:pPr>
            <a:fld id="{00000000-1234-1234-1234-123412341234}" type="slidenum">
              <a:rPr lang="en-US" altLang="ja"/>
              <a:t>9</a:t>
            </a:fld>
            <a:endParaRP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fJ（赤・シンプル）">
  <a:themeElements>
    <a:clrScheme name="Simple Light">
      <a:dk1>
        <a:srgbClr val="000000"/>
      </a:dk1>
      <a:lt1>
        <a:srgbClr val="FFFFFF"/>
      </a:lt1>
      <a:dk2>
        <a:srgbClr val="595959"/>
      </a:dk2>
      <a:lt2>
        <a:srgbClr val="EEEEEE"/>
      </a:lt2>
      <a:accent1>
        <a:srgbClr val="B81C30"/>
      </a:accent1>
      <a:accent2>
        <a:srgbClr val="212121"/>
      </a:accent2>
      <a:accent3>
        <a:srgbClr val="78909C"/>
      </a:accent3>
      <a:accent4>
        <a:srgbClr val="E47C89"/>
      </a:accent4>
      <a:accent5>
        <a:srgbClr val="00A756"/>
      </a:accent5>
      <a:accent6>
        <a:srgbClr val="EEFF3E"/>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3077</TotalTime>
  <Words>4237</Words>
  <Application>Microsoft Office PowerPoint</Application>
  <PresentationFormat>画面に合わせる (16:9)</PresentationFormat>
  <Paragraphs>472</Paragraphs>
  <Slides>38</Slides>
  <Notes>33</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38</vt:i4>
      </vt:variant>
    </vt:vector>
  </HeadingPairs>
  <TitlesOfParts>
    <vt:vector size="46" baseType="lpstr">
      <vt:lpstr>Arial</vt:lpstr>
      <vt:lpstr>ＭＳ Ｐゴシック 見出し</vt:lpstr>
      <vt:lpstr>ＭＳ Ｐゴシック</vt:lpstr>
      <vt:lpstr>HiraMaruProN-W4</vt:lpstr>
      <vt:lpstr>BIZ UDPゴシック</vt:lpstr>
      <vt:lpstr>M PLUS 1p</vt:lpstr>
      <vt:lpstr>ＭＳ ゴシック</vt:lpstr>
      <vt:lpstr>CfJ（赤・シンプル）</vt:lpstr>
      <vt:lpstr>PowerPoint プレゼンテーション</vt:lpstr>
      <vt:lpstr>PowerPoint プレゼンテーション</vt:lpstr>
      <vt:lpstr>PowerPoint プレゼンテーション</vt:lpstr>
      <vt:lpstr>業務の可視化入門② ～業務フローを使った分析とコミュニケーション～</vt:lpstr>
      <vt:lpstr>アイスブレイク</vt:lpstr>
      <vt:lpstr>カレーの作り方のフローを描いてみましょう！</vt:lpstr>
      <vt:lpstr>例</vt:lpstr>
      <vt:lpstr>前回のおさらい</vt:lpstr>
      <vt:lpstr>業務フローとは</vt:lpstr>
      <vt:lpstr>業務フローとは、業務を俯瞰して、 みんなで再設計するための手法です。  DX、データ分析、業務改善、 仕事にまつわる全ての改善活動の 見取り図（基礎調査）のようなものです。</vt:lpstr>
      <vt:lpstr>フローチャートにいくつかの要素が加わった感じ</vt:lpstr>
      <vt:lpstr>業務フローのイメージ</vt:lpstr>
      <vt:lpstr>業務を俯瞰して見た方がいい理由 </vt:lpstr>
      <vt:lpstr>業務フローを用いた分析</vt:lpstr>
      <vt:lpstr>PowerPoint プレゼンテーション</vt:lpstr>
      <vt:lpstr>隣の人の業務フローを見て フィードバックする練習</vt:lpstr>
      <vt:lpstr>自分で業務フローを描くのは重要ですが、 それをみんなで話し合って改善することも さらに重要</vt:lpstr>
      <vt:lpstr>PowerPoint プレゼンテーション</vt:lpstr>
      <vt:lpstr>PowerPoint プレゼンテーション</vt:lpstr>
      <vt:lpstr>というわけで 建設的なフィードバックを お互いにできる関係性を 育みましょう</vt:lpstr>
      <vt:lpstr>前提として</vt:lpstr>
      <vt:lpstr>進め方</vt:lpstr>
      <vt:lpstr>フィードバック（共感・褒め・質問）の観点例</vt:lpstr>
      <vt:lpstr>● 関係者間で、どんな情報伝達手段を使っている？ 〇 特に、市役所と利用者/事業者の接点の手段と場所は？ 〇 課内での情報共有や記録はどうやっている？ ● どんな情報を定点観測的に集計・分析している？ 〇 情報収集でいつも手間がかかることはないか？ ● 各プロセスの頻度やボリューム、使っているツールなどは？ 〇フローに現れない、市民や事業者の連絡待ち時間は？ ● そもそもその仕事は、なぜそうやっているのか？ ● 違う人が同じような作業をしてないか？ </vt:lpstr>
      <vt:lpstr>課題を解決するための アイデアを検討しましょう</vt:lpstr>
      <vt:lpstr>PowerPoint プレゼンテーション</vt:lpstr>
      <vt:lpstr>効率を上げる際の考え</vt:lpstr>
      <vt:lpstr>  業務改善の視点だけでなく 市民にとって優しいサービスを目指そう</vt:lpstr>
      <vt:lpstr>サービス設計12箇条</vt:lpstr>
      <vt:lpstr>サービス設計12箇条</vt:lpstr>
      <vt:lpstr>PowerPoint プレゼンテーション</vt:lpstr>
      <vt:lpstr>PowerPoint プレゼンテーション</vt:lpstr>
      <vt:lpstr>課題を解決するための アイデアを検討してください。  それぞれの業務をペアで検討します。 10分間で対象業務を交代します。</vt:lpstr>
      <vt:lpstr>まとめ</vt:lpstr>
      <vt:lpstr>業務フローとは、業務を俯瞰して、 みんなで再設計するための手法です。  DX、データ分析、業務改善、 仕事にまつわる全ての改善活動の 見取り図（基礎調査）のようなものです。</vt:lpstr>
      <vt:lpstr>PowerPoint プレゼンテーション</vt:lpstr>
      <vt:lpstr>ふりかえり （今日の感想）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業務の可視化入門</dc:title>
  <cp:lastModifiedBy>ashiya</cp:lastModifiedBy>
  <cp:revision>194</cp:revision>
  <cp:lastPrinted>2023-09-11T01:11:16Z</cp:lastPrinted>
  <dcterms:modified xsi:type="dcterms:W3CDTF">2024-02-21T07:56:56Z</dcterms:modified>
</cp:coreProperties>
</file>